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392" r:id="rId2"/>
    <p:sldId id="491" r:id="rId3"/>
    <p:sldId id="492" r:id="rId4"/>
    <p:sldId id="493" r:id="rId5"/>
    <p:sldId id="547" r:id="rId6"/>
    <p:sldId id="548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540" r:id="rId87"/>
    <p:sldId id="541" r:id="rId88"/>
    <p:sldId id="542" r:id="rId89"/>
    <p:sldId id="543" r:id="rId90"/>
    <p:sldId id="544" r:id="rId91"/>
    <p:sldId id="545" r:id="rId92"/>
    <p:sldId id="546" r:id="rId93"/>
    <p:sldId id="399" r:id="rId94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86913" autoAdjust="0"/>
  </p:normalViewPr>
  <p:slideViewPr>
    <p:cSldViewPr>
      <p:cViewPr varScale="1">
        <p:scale>
          <a:sx n="74" d="100"/>
          <a:sy n="74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fld id="{B6278A19-792B-EC43-9765-D7D8F4786A6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271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022725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b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b" anchorCtr="0" compatLnSpc="1">
            <a:prstTxWarp prst="textNoShape">
              <a:avLst/>
            </a:prstTxWarp>
          </a:bodyPr>
          <a:lstStyle>
            <a:lvl1pPr defTabSz="973138">
              <a:defRPr sz="1300"/>
            </a:lvl1pPr>
          </a:lstStyle>
          <a:p>
            <a:fld id="{9A503EA0-C788-D447-B8B6-EF9D00D7B48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84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03EA0-C788-D447-B8B6-EF9D00D7B489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54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881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59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96FBF-0231-3944-A19B-DA9938B8E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91ACB7-F173-414A-8C5B-D1F7977F1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48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61B57-3A2B-434A-918A-E2098BEFB1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734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sz="1800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800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sz="1800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1" y="2819400"/>
            <a:ext cx="8496300" cy="28003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8661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B4D36D-60F8-0547-9CD4-56091D03A8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09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748C1-214E-5A42-AFB0-AA37B5C491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5E35D-D080-9D43-BCE4-5A106A58B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96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A226-5A77-1A40-8408-B0EC59A36D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C4FDB-5A15-FC48-80C1-516ECA52F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72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E3646-C7BB-1F48-A25B-82DB0742C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91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9DBA60-9564-364E-8704-584B8B458C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80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91DC9-7965-FB48-9385-20B56B4847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5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2F6158-C9C4-ED45-92F5-7D2651961B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54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898989"/>
                </a:solidFill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F860C29-4E9B-B342-9379-1439BCA07FF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0943713" y="6356350"/>
            <a:ext cx="444500" cy="422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763" y="5427663"/>
            <a:ext cx="12196763" cy="151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1625" y="5902325"/>
            <a:ext cx="46038" cy="612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29" name="Slide Number Placeholder 2"/>
          <p:cNvSpPr txBox="1">
            <a:spLocks/>
          </p:cNvSpPr>
          <p:nvPr/>
        </p:nvSpPr>
        <p:spPr bwMode="auto"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r" eaLnBrk="1" hangingPunct="1"/>
            <a:endParaRPr lang="en-US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030" name="Right Triangle 45"/>
          <p:cNvSpPr>
            <a:spLocks noChangeArrowheads="1"/>
          </p:cNvSpPr>
          <p:nvPr/>
        </p:nvSpPr>
        <p:spPr bwMode="auto">
          <a:xfrm flipV="1">
            <a:off x="9507538" y="5940425"/>
            <a:ext cx="1290637" cy="1157288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 eaLnBrk="1" hangingPunct="1"/>
            <a:endParaRPr lang="en-ID" altLang="en-US" sz="18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1026" name="Object 47"/>
          <p:cNvGraphicFramePr>
            <a:graphicFrameLocks noChangeAspect="1"/>
          </p:cNvGraphicFramePr>
          <p:nvPr/>
        </p:nvGraphicFramePr>
        <p:xfrm>
          <a:off x="76200" y="3121025"/>
          <a:ext cx="3303588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CorelDRAW" r:id="rId4" imgW="2169000" imgH="2169360" progId="">
                  <p:embed/>
                </p:oleObj>
              </mc:Choice>
              <mc:Fallback>
                <p:oleObj name="CorelDRAW" r:id="rId4" imgW="2169000" imgH="2169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121025"/>
                        <a:ext cx="3303588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ight Triangle 36"/>
          <p:cNvSpPr>
            <a:spLocks noChangeArrowheads="1"/>
          </p:cNvSpPr>
          <p:nvPr/>
        </p:nvSpPr>
        <p:spPr bwMode="auto">
          <a:xfrm flipH="1">
            <a:off x="7680176" y="0"/>
            <a:ext cx="5146675" cy="5853113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 eaLnBrk="1" hangingPunct="1"/>
            <a:endParaRPr lang="en-ID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pic>
        <p:nvPicPr>
          <p:cNvPr id="1035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3813"/>
            <a:ext cx="3859213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Triangle 42"/>
          <p:cNvSpPr/>
          <p:nvPr/>
        </p:nvSpPr>
        <p:spPr>
          <a:xfrm rot="10800000" flipV="1">
            <a:off x="9829800" y="5334000"/>
            <a:ext cx="2366963" cy="16002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37" name="TextBox 35"/>
          <p:cNvSpPr txBox="1">
            <a:spLocks noChangeArrowheads="1"/>
          </p:cNvSpPr>
          <p:nvPr/>
        </p:nvSpPr>
        <p:spPr bwMode="auto">
          <a:xfrm>
            <a:off x="6881813" y="6019800"/>
            <a:ext cx="492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r>
              <a:rPr lang="en-US" altLang="en-US" sz="2000" b="1">
                <a:solidFill>
                  <a:srgbClr val="595959"/>
                </a:solidFill>
                <a:latin typeface="Casper" charset="0"/>
                <a:ea typeface="Karla" charset="0"/>
                <a:cs typeface="Karla" charset="0"/>
              </a:rPr>
              <a:t>DISCOVER . </a:t>
            </a:r>
            <a:r>
              <a:rPr lang="en-US" altLang="en-US" sz="2000" b="1">
                <a:solidFill>
                  <a:srgbClr val="C00000"/>
                </a:solidFill>
                <a:latin typeface="Casper" charset="0"/>
                <a:ea typeface="Karla" charset="0"/>
                <a:cs typeface="Karla" charset="0"/>
              </a:rPr>
              <a:t>LEARN</a:t>
            </a:r>
            <a:r>
              <a:rPr lang="en-US" altLang="en-US" sz="2000" b="1">
                <a:solidFill>
                  <a:srgbClr val="595959"/>
                </a:solidFill>
                <a:latin typeface="Casper" charset="0"/>
                <a:ea typeface="Karla" charset="0"/>
                <a:cs typeface="Karla" charset="0"/>
              </a:rPr>
              <a:t> . EMPOWER</a:t>
            </a:r>
            <a:endParaRPr lang="en-US" altLang="en-US" sz="1200" b="1">
              <a:solidFill>
                <a:srgbClr val="000000"/>
              </a:solidFill>
              <a:latin typeface="Casper" charset="0"/>
            </a:endParaRPr>
          </a:p>
          <a:p>
            <a:pPr eaLnBrk="1" hangingPunct="1"/>
            <a:endParaRPr lang="en-US" altLang="en-US" sz="1600" b="1">
              <a:latin typeface="Casper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4988" y="6043613"/>
            <a:ext cx="46037" cy="369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39" name="TextBox 52"/>
          <p:cNvSpPr txBox="1">
            <a:spLocks noChangeArrowheads="1"/>
          </p:cNvSpPr>
          <p:nvPr/>
        </p:nvSpPr>
        <p:spPr bwMode="auto">
          <a:xfrm>
            <a:off x="-456728" y="5928218"/>
            <a:ext cx="6430963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b="1" dirty="0">
                <a:solidFill>
                  <a:srgbClr val="262626"/>
                </a:solidFill>
              </a:rPr>
              <a:t>Lecture -1 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b="1" dirty="0">
                <a:solidFill>
                  <a:srgbClr val="262626"/>
                </a:solidFill>
              </a:rPr>
              <a:t>   </a:t>
            </a:r>
            <a:r>
              <a:rPr lang="en-US" dirty="0"/>
              <a:t>Amortized Analysis, Randomized Algorithms</a:t>
            </a:r>
            <a:endParaRPr lang="en-US" altLang="en-US" sz="1600" dirty="0">
              <a:latin typeface="Raleway ExtraBold" charset="0"/>
            </a:endParaRPr>
          </a:p>
        </p:txBody>
      </p:sp>
      <p:sp>
        <p:nvSpPr>
          <p:cNvPr id="1040" name="TextBox 25"/>
          <p:cNvSpPr txBox="1">
            <a:spLocks noChangeArrowheads="1"/>
          </p:cNvSpPr>
          <p:nvPr/>
        </p:nvSpPr>
        <p:spPr bwMode="auto">
          <a:xfrm>
            <a:off x="551384" y="2052638"/>
            <a:ext cx="11305256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Arial Black" charset="0"/>
                <a:ea typeface="Karla" charset="0"/>
                <a:cs typeface="Karla" charset="0"/>
              </a:rPr>
              <a:t>UNIVERSITY INSTITUTE OF ENGINEERING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Arial Black" charset="0"/>
                <a:ea typeface="Karla" charset="0"/>
                <a:cs typeface="Karla" charset="0"/>
              </a:rPr>
              <a:t>DEPARTMENT OF AIT - CSE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ea typeface="Calibri" charset="0"/>
                <a:cs typeface="Times New Roman" charset="0"/>
              </a:rPr>
              <a:t>Bachelor of Engineering (CSE)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ea typeface="Calibri" charset="0"/>
                <a:cs typeface="Times New Roman" charset="0"/>
              </a:rPr>
              <a:t>Advanced Programming </a:t>
            </a:r>
            <a:r>
              <a:rPr lang="en-US" altLang="en-US" sz="2800" dirty="0" smtClean="0">
                <a:ea typeface="Calibri" charset="0"/>
                <a:cs typeface="Times New Roman" charset="0"/>
              </a:rPr>
              <a:t>(20CST-337)</a:t>
            </a:r>
            <a:endParaRPr lang="en-US" altLang="en-US" sz="2800" dirty="0">
              <a:ea typeface="Calibri" charset="0"/>
              <a:cs typeface="Times New Roman" charset="0"/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ea typeface="Calibri" charset="0"/>
                <a:cs typeface="Times New Roman" charset="0"/>
              </a:rPr>
              <a:t>By</a:t>
            </a:r>
            <a:r>
              <a:rPr lang="en-US" altLang="en-US" sz="2800">
                <a:ea typeface="Calibri" charset="0"/>
                <a:cs typeface="Times New Roman" charset="0"/>
              </a:rPr>
              <a:t>: </a:t>
            </a:r>
            <a:r>
              <a:rPr lang="en-US" altLang="en-US" sz="2800" smtClean="0">
                <a:ea typeface="Calibri" charset="0"/>
                <a:cs typeface="Times New Roman" charset="0"/>
              </a:rPr>
              <a:t> </a:t>
            </a:r>
            <a:r>
              <a:rPr lang="en-US" altLang="en-US" sz="2800" dirty="0">
                <a:ea typeface="Calibri" charset="0"/>
                <a:cs typeface="Times New Roman" charset="0"/>
              </a:rPr>
              <a:t>Rahul </a:t>
            </a:r>
            <a:r>
              <a:rPr lang="en-US" altLang="en-US" sz="2800" dirty="0" smtClean="0">
                <a:ea typeface="Calibri" charset="0"/>
                <a:cs typeface="Times New Roman" charset="0"/>
              </a:rPr>
              <a:t>Rathore(E12904)</a:t>
            </a:r>
            <a:endParaRPr lang="en-US" altLang="en-US" sz="2800" dirty="0">
              <a:ea typeface="Calibri" charset="0"/>
              <a:cs typeface="Times New Roman" charset="0"/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en-US" altLang="en-US" dirty="0">
              <a:latin typeface="Calibri" charset="0"/>
              <a:ea typeface="Calibri" charset="0"/>
              <a:cs typeface="Times New Roman" charset="0"/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solidFill>
                  <a:srgbClr val="262626"/>
                </a:solidFill>
              </a:rPr>
              <a:t> </a:t>
            </a:r>
          </a:p>
          <a:p>
            <a:pPr eaLnBrk="1" hangingPunct="1"/>
            <a:endParaRPr lang="en-US" altLang="en-US" sz="1600" dirty="0">
              <a:latin typeface="Raleway ExtraBold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6" y="548680"/>
            <a:ext cx="8283772" cy="56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476672"/>
            <a:ext cx="8136904" cy="63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66284"/>
            <a:ext cx="7704856" cy="60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909637"/>
            <a:ext cx="61817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71330"/>
            <a:ext cx="7632848" cy="6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404664"/>
            <a:ext cx="835292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942975"/>
            <a:ext cx="63627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76672"/>
            <a:ext cx="7632848" cy="59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404664"/>
            <a:ext cx="8280920" cy="5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36848"/>
            <a:ext cx="9145016" cy="61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91DC9-7965-FB48-9385-20B56B4847C1}" type="slidenum">
              <a:rPr lang="en-US" altLang="en-US" smtClean="0"/>
              <a:pPr/>
              <a:t>2</a:t>
            </a:fld>
            <a:endParaRPr lang="en-US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40506"/>
              </p:ext>
            </p:extLst>
          </p:nvPr>
        </p:nvGraphicFramePr>
        <p:xfrm>
          <a:off x="1487488" y="620688"/>
          <a:ext cx="9866312" cy="2592288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861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51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Chapter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Course Objectives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7178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800" baseline="0" dirty="0">
                          <a:latin typeface="Arial" pitchFamily="34" charset="0"/>
                          <a:ea typeface="Noto Sans Symbols"/>
                          <a:cs typeface="Arial" pitchFamily="34" charset="0"/>
                        </a:rPr>
                        <a:t> 1.</a:t>
                      </a:r>
                      <a:endParaRPr lang="en-IN" sz="1800" dirty="0">
                        <a:latin typeface="Arial" pitchFamily="34" charset="0"/>
                        <a:ea typeface="Noto Sans Symbols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subject aims to focuses on Advanced concept of C++ and advanced data structure to students. It focuses on advanced level analysis of algorithm and computational mathematics. 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Noto Sans Symbols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79192"/>
              </p:ext>
            </p:extLst>
          </p:nvPr>
        </p:nvGraphicFramePr>
        <p:xfrm>
          <a:off x="1487488" y="3324397"/>
          <a:ext cx="9866312" cy="344229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861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6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Chapter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Course Outcomes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76078">
                <a:tc>
                  <a:txBody>
                    <a:bodyPr/>
                    <a:lstStyle/>
                    <a:p>
                      <a:pPr marL="342265" indent="-2540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1.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Explain the data structure and OOPS concepts using C++.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Apply the shortest path and minimum spanning algorithms in computer networks.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Examine the complexity of searching and sorting algorithms, and optimization through arrays, linked structures, stacks, queues, trees, and graphs.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Decide and implement an appropriate graph algorithm and hashing function in computer networks for data security.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Construct security encryption and decryption algorithms using computational mathematics and graph algorithm.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Noto Sans Symbols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95812"/>
            <a:ext cx="9505056" cy="61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0"/>
            <a:ext cx="8496661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06580"/>
            <a:ext cx="9073008" cy="64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9" y="116632"/>
            <a:ext cx="9221985" cy="59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88640"/>
            <a:ext cx="9289032" cy="59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42" y="332656"/>
            <a:ext cx="8180234" cy="57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76672"/>
            <a:ext cx="900538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023937"/>
            <a:ext cx="6181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957262"/>
            <a:ext cx="61531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990600"/>
            <a:ext cx="61817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22860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400" dirty="0"/>
              <a:t>Amortized </a:t>
            </a:r>
            <a:r>
              <a:rPr lang="en-US" altLang="en-US" sz="4400" dirty="0" smtClean="0"/>
              <a:t>Analysis</a:t>
            </a:r>
            <a:endParaRPr lang="en-US" altLang="en-US" sz="4400" dirty="0"/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559496" y="1340768"/>
            <a:ext cx="8871520" cy="472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Not just consider one operation, but a sequence of operations on a given data structure.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Average cost over a sequence of operations.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Probabilistic analysis: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 dirty="0"/>
              <a:t>Average case running time: average over all possible inputs for one algorithm (operation).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 dirty="0"/>
              <a:t>If using probability, called expected running time. 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Amortized analysis: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 dirty="0"/>
              <a:t>No involvement of probability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 dirty="0"/>
              <a:t>Average performance on a sequence of operations, even some operation is expensive.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 dirty="0"/>
              <a:t>Guarantee average performance of each operation among the sequence in worst case.</a:t>
            </a:r>
          </a:p>
        </p:txBody>
      </p:sp>
    </p:spTree>
    <p:extLst>
      <p:ext uri="{BB962C8B-B14F-4D97-AF65-F5344CB8AC3E}">
        <p14:creationId xmlns:p14="http://schemas.microsoft.com/office/powerpoint/2010/main" val="351137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909637"/>
            <a:ext cx="63912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3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985837"/>
            <a:ext cx="6286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5" y="404664"/>
            <a:ext cx="8453709" cy="61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5093"/>
            <a:ext cx="7810053" cy="61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8640"/>
            <a:ext cx="8064896" cy="60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0"/>
            <a:ext cx="7776864" cy="63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77179"/>
            <a:ext cx="7920880" cy="60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5790"/>
            <a:ext cx="8640960" cy="67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32656"/>
            <a:ext cx="7848872" cy="61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985837"/>
            <a:ext cx="60864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905000" y="457200"/>
            <a:ext cx="8077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600"/>
              <a:t>Three Methods of Amortized Analysis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981200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/>
              <a:t>Aggregate analysis: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Total cost of </a:t>
            </a:r>
            <a:r>
              <a:rPr lang="en-US" altLang="en-US" sz="2000" i="1"/>
              <a:t>n</a:t>
            </a:r>
            <a:r>
              <a:rPr lang="en-US" altLang="en-US" sz="2000"/>
              <a:t> operations/</a:t>
            </a:r>
            <a:r>
              <a:rPr lang="en-US" altLang="en-US" sz="2000" i="1"/>
              <a:t>n</a:t>
            </a:r>
            <a:r>
              <a:rPr lang="en-US" altLang="en-US" sz="2000"/>
              <a:t>,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/>
              <a:t>Accounting method: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Assign each type of operation an (different) amortized cost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 overcharge some operations,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store the overcharge as credit on specific objects,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then use the credit for compensation for some later operations.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/>
              <a:t>Potential method: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Same as accounting method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000"/>
              <a:t>But store the credit as “potential energy” and as a whole.</a:t>
            </a:r>
          </a:p>
        </p:txBody>
      </p:sp>
    </p:spTree>
    <p:extLst>
      <p:ext uri="{BB962C8B-B14F-4D97-AF65-F5344CB8AC3E}">
        <p14:creationId xmlns:p14="http://schemas.microsoft.com/office/powerpoint/2010/main" val="1085071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985837"/>
            <a:ext cx="6019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952500"/>
            <a:ext cx="61912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933450"/>
            <a:ext cx="6324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985837"/>
            <a:ext cx="6324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47737"/>
            <a:ext cx="62484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952500"/>
            <a:ext cx="62388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942975"/>
            <a:ext cx="61817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971550"/>
            <a:ext cx="61626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033462"/>
            <a:ext cx="6124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971550"/>
            <a:ext cx="6362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404664"/>
            <a:ext cx="9289032" cy="58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114425"/>
            <a:ext cx="62769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1066800"/>
            <a:ext cx="62007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04887"/>
            <a:ext cx="6191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2416969" y="1151930"/>
            <a:ext cx="8251031" cy="184844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Randomized Algorithms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01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 General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5056" eaLnBrk="1" hangingPunct="1">
              <a:defRPr/>
            </a:pPr>
            <a:r>
              <a:rPr lang="en-US" smtClean="0"/>
              <a:t>Make random decisions in operation</a:t>
            </a:r>
          </a:p>
          <a:p>
            <a:pPr marL="625056" eaLnBrk="1" hangingPunct="1">
              <a:defRPr/>
            </a:pPr>
            <a:r>
              <a:rPr lang="en-US" smtClean="0"/>
              <a:t>Non-deterministic sequence of operations</a:t>
            </a:r>
          </a:p>
          <a:p>
            <a:pPr marL="625056" eaLnBrk="1" hangingPunct="1">
              <a:defRPr/>
            </a:pPr>
            <a:r>
              <a:rPr lang="en-US" smtClean="0"/>
              <a:t>No input reliably gives worst-case results</a:t>
            </a:r>
          </a:p>
        </p:txBody>
      </p:sp>
    </p:spTree>
    <p:extLst>
      <p:ext uri="{BB962C8B-B14F-4D97-AF65-F5344CB8AC3E}">
        <p14:creationId xmlns:p14="http://schemas.microsoft.com/office/powerpoint/2010/main" val="928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Sorting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5056" eaLnBrk="1" hangingPunct="1"/>
            <a:r>
              <a:rPr lang="en-US" altLang="en-US" smtClean="0"/>
              <a:t>Classic Quicksort</a:t>
            </a:r>
          </a:p>
          <a:p>
            <a:pPr marL="625056" eaLnBrk="1" hangingPunct="1"/>
            <a:r>
              <a:rPr lang="en-US" altLang="en-US" smtClean="0"/>
              <a:t>Can be fast - O(n log n)</a:t>
            </a:r>
          </a:p>
          <a:p>
            <a:pPr marL="625056" eaLnBrk="1" hangingPunct="1"/>
            <a:r>
              <a:rPr lang="en-US" altLang="en-US" smtClean="0"/>
              <a:t>Can be slow - O(n</a:t>
            </a:r>
            <a:r>
              <a:rPr lang="en-US" altLang="en-US" baseline="32000" smtClean="0"/>
              <a:t>2</a:t>
            </a:r>
            <a:r>
              <a:rPr lang="en-US" altLang="en-US" smtClean="0"/>
              <a:t>)</a:t>
            </a:r>
          </a:p>
          <a:p>
            <a:pPr marL="625056" eaLnBrk="1" hangingPunct="1"/>
            <a:r>
              <a:rPr lang="en-US" altLang="en-US" smtClean="0"/>
              <a:t>Based on how good a </a:t>
            </a:r>
            <a:r>
              <a:rPr lang="ja-JP" altLang="en-US" smtClean="0">
                <a:latin typeface="Arial" panose="020B0604020202020204" pitchFamily="34" charset="0"/>
              </a:rPr>
              <a:t>“</a:t>
            </a:r>
            <a:r>
              <a:rPr lang="en-US" altLang="ja-JP" smtClean="0"/>
              <a:t>splitter</a:t>
            </a:r>
            <a:r>
              <a:rPr lang="ja-JP" altLang="en-US" smtClean="0">
                <a:latin typeface="Arial" panose="020B0604020202020204" pitchFamily="34" charset="0"/>
              </a:rPr>
              <a:t>”</a:t>
            </a:r>
            <a:r>
              <a:rPr lang="en-US" altLang="ja-JP" smtClean="0"/>
              <a:t> is chosen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09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Good Splitters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5056" eaLnBrk="1" hangingPunct="1">
              <a:defRPr/>
            </a:pPr>
            <a:r>
              <a:rPr lang="en-US" smtClean="0"/>
              <a:t>We want the set to be split into roughly even halves</a:t>
            </a:r>
          </a:p>
          <a:p>
            <a:pPr marL="625056" eaLnBrk="1" hangingPunct="1">
              <a:defRPr/>
            </a:pPr>
            <a:r>
              <a:rPr lang="en-US" smtClean="0"/>
              <a:t>Worst case when one half empty and the other has all elements</a:t>
            </a:r>
          </a:p>
          <a:p>
            <a:pPr marL="625056" eaLnBrk="1" hangingPunct="1">
              <a:defRPr/>
            </a:pPr>
            <a:r>
              <a:rPr lang="en-US" smtClean="0"/>
              <a:t>O(n log n) when both splits are larger than n/4</a:t>
            </a:r>
          </a:p>
        </p:txBody>
      </p:sp>
    </p:spTree>
    <p:extLst>
      <p:ext uri="{BB962C8B-B14F-4D97-AF65-F5344CB8AC3E}">
        <p14:creationId xmlns:p14="http://schemas.microsoft.com/office/powerpoint/2010/main" val="38945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Good Splitters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5056" eaLnBrk="1" hangingPunct="1">
              <a:defRPr/>
            </a:pPr>
            <a:r>
              <a:rPr lang="en-US" smtClean="0"/>
              <a:t>So, </a:t>
            </a:r>
            <a:r>
              <a:rPr lang="en-US" sz="4430" baseline="2000"/>
              <a:t>(3/4)n - (1/4)n = n/2 are good splitters</a:t>
            </a:r>
          </a:p>
          <a:p>
            <a:pPr marL="625056" eaLnBrk="1" hangingPunct="1">
              <a:defRPr/>
            </a:pPr>
            <a:r>
              <a:rPr lang="en-US" sz="4430" baseline="2000"/>
              <a:t>If we choose a splitter at random we have a 50% chance of getting a good one</a:t>
            </a:r>
          </a:p>
        </p:txBody>
      </p:sp>
    </p:spTree>
    <p:extLst>
      <p:ext uri="{BB962C8B-B14F-4D97-AF65-F5344CB8AC3E}">
        <p14:creationId xmlns:p14="http://schemas.microsoft.com/office/powerpoint/2010/main" val="18819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Las Vegas vs. Monte Carlo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5056" eaLnBrk="1" hangingPunct="1">
              <a:defRPr/>
            </a:pPr>
            <a:r>
              <a:rPr lang="en-US" smtClean="0"/>
              <a:t>Randomized Quicksort always returns the correct answer, making it a Las Vegas algorithm</a:t>
            </a:r>
          </a:p>
          <a:p>
            <a:pPr marL="625056" eaLnBrk="1" hangingPunct="1">
              <a:defRPr/>
            </a:pPr>
            <a:r>
              <a:rPr lang="en-US" smtClean="0"/>
              <a:t>Monte Carlo algorithms return approximate answers (Monte Carlo Pi)</a:t>
            </a:r>
          </a:p>
        </p:txBody>
      </p:sp>
    </p:spTree>
    <p:extLst>
      <p:ext uri="{BB962C8B-B14F-4D97-AF65-F5344CB8AC3E}">
        <p14:creationId xmlns:p14="http://schemas.microsoft.com/office/powerpoint/2010/main" val="422956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42" y="167432"/>
            <a:ext cx="8768953" cy="657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0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620687"/>
            <a:ext cx="7416824" cy="5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98" y="247799"/>
            <a:ext cx="8429625" cy="632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15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31" y="250031"/>
            <a:ext cx="9025682" cy="676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97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4" y="133945"/>
            <a:ext cx="8965406" cy="672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2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37" y="116086"/>
            <a:ext cx="9018984" cy="67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3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78" y="40184"/>
            <a:ext cx="8905131" cy="667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17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 tree and Interval Tree</a:t>
            </a:r>
          </a:p>
        </p:txBody>
      </p:sp>
    </p:spTree>
    <p:extLst>
      <p:ext uri="{BB962C8B-B14F-4D97-AF65-F5344CB8AC3E}">
        <p14:creationId xmlns:p14="http://schemas.microsoft.com/office/powerpoint/2010/main" val="7388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problem (1-D)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2362200" y="1752601"/>
            <a:ext cx="746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1981200" y="38100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695400" y="1752601"/>
            <a:ext cx="10225136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set of segments S on the line, preprocess them to build a structure that allows efficient queries of the from: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a point x find all intervals containing it.</a:t>
            </a:r>
          </a:p>
        </p:txBody>
      </p:sp>
      <p:sp>
        <p:nvSpPr>
          <p:cNvPr id="15366" name="Line 10"/>
          <p:cNvSpPr>
            <a:spLocks noChangeShapeType="1"/>
          </p:cNvSpPr>
          <p:nvPr/>
        </p:nvSpPr>
        <p:spPr bwMode="auto">
          <a:xfrm>
            <a:off x="21336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19"/>
          <p:cNvSpPr txBox="1">
            <a:spLocks noChangeArrowheads="1"/>
          </p:cNvSpPr>
          <p:nvPr/>
        </p:nvSpPr>
        <p:spPr bwMode="auto">
          <a:xfrm>
            <a:off x="5670550" y="50101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368" name="Line 31"/>
          <p:cNvSpPr>
            <a:spLocks noChangeShapeType="1"/>
          </p:cNvSpPr>
          <p:nvPr/>
        </p:nvSpPr>
        <p:spPr bwMode="auto">
          <a:xfrm>
            <a:off x="26670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32"/>
          <p:cNvSpPr>
            <a:spLocks noChangeShapeType="1"/>
          </p:cNvSpPr>
          <p:nvPr/>
        </p:nvSpPr>
        <p:spPr bwMode="auto">
          <a:xfrm>
            <a:off x="26543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33"/>
          <p:cNvSpPr>
            <a:spLocks noChangeShapeType="1"/>
          </p:cNvSpPr>
          <p:nvPr/>
        </p:nvSpPr>
        <p:spPr bwMode="auto">
          <a:xfrm>
            <a:off x="31877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34"/>
          <p:cNvSpPr>
            <a:spLocks noChangeShapeType="1"/>
          </p:cNvSpPr>
          <p:nvPr/>
        </p:nvSpPr>
        <p:spPr bwMode="auto">
          <a:xfrm>
            <a:off x="31750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Line 35"/>
          <p:cNvSpPr>
            <a:spLocks noChangeShapeType="1"/>
          </p:cNvSpPr>
          <p:nvPr/>
        </p:nvSpPr>
        <p:spPr bwMode="auto">
          <a:xfrm>
            <a:off x="37084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36"/>
          <p:cNvSpPr>
            <a:spLocks noChangeShapeType="1"/>
          </p:cNvSpPr>
          <p:nvPr/>
        </p:nvSpPr>
        <p:spPr bwMode="auto">
          <a:xfrm>
            <a:off x="37084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4" name="Line 37"/>
          <p:cNvSpPr>
            <a:spLocks noChangeShapeType="1"/>
          </p:cNvSpPr>
          <p:nvPr/>
        </p:nvSpPr>
        <p:spPr bwMode="auto">
          <a:xfrm>
            <a:off x="42418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38"/>
          <p:cNvSpPr>
            <a:spLocks noChangeShapeType="1"/>
          </p:cNvSpPr>
          <p:nvPr/>
        </p:nvSpPr>
        <p:spPr bwMode="auto">
          <a:xfrm>
            <a:off x="42291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6" name="Line 39"/>
          <p:cNvSpPr>
            <a:spLocks noChangeShapeType="1"/>
          </p:cNvSpPr>
          <p:nvPr/>
        </p:nvSpPr>
        <p:spPr bwMode="auto">
          <a:xfrm>
            <a:off x="47625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40"/>
          <p:cNvSpPr>
            <a:spLocks noChangeShapeType="1"/>
          </p:cNvSpPr>
          <p:nvPr/>
        </p:nvSpPr>
        <p:spPr bwMode="auto">
          <a:xfrm>
            <a:off x="47498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8" name="Line 41"/>
          <p:cNvSpPr>
            <a:spLocks noChangeShapeType="1"/>
          </p:cNvSpPr>
          <p:nvPr/>
        </p:nvSpPr>
        <p:spPr bwMode="auto">
          <a:xfrm>
            <a:off x="52832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9" name="Line 42"/>
          <p:cNvSpPr>
            <a:spLocks noChangeShapeType="1"/>
          </p:cNvSpPr>
          <p:nvPr/>
        </p:nvSpPr>
        <p:spPr bwMode="auto">
          <a:xfrm>
            <a:off x="52705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80" name="Line 43"/>
          <p:cNvSpPr>
            <a:spLocks noChangeShapeType="1"/>
          </p:cNvSpPr>
          <p:nvPr/>
        </p:nvSpPr>
        <p:spPr bwMode="auto">
          <a:xfrm>
            <a:off x="58039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1" name="Line 44"/>
          <p:cNvSpPr>
            <a:spLocks noChangeShapeType="1"/>
          </p:cNvSpPr>
          <p:nvPr/>
        </p:nvSpPr>
        <p:spPr bwMode="auto">
          <a:xfrm>
            <a:off x="57912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82" name="Line 45"/>
          <p:cNvSpPr>
            <a:spLocks noChangeShapeType="1"/>
          </p:cNvSpPr>
          <p:nvPr/>
        </p:nvSpPr>
        <p:spPr bwMode="auto">
          <a:xfrm>
            <a:off x="63246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3" name="Line 46"/>
          <p:cNvSpPr>
            <a:spLocks noChangeShapeType="1"/>
          </p:cNvSpPr>
          <p:nvPr/>
        </p:nvSpPr>
        <p:spPr bwMode="auto">
          <a:xfrm>
            <a:off x="63119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84" name="Line 47"/>
          <p:cNvSpPr>
            <a:spLocks noChangeShapeType="1"/>
          </p:cNvSpPr>
          <p:nvPr/>
        </p:nvSpPr>
        <p:spPr bwMode="auto">
          <a:xfrm>
            <a:off x="68453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48"/>
          <p:cNvSpPr>
            <a:spLocks noChangeShapeType="1"/>
          </p:cNvSpPr>
          <p:nvPr/>
        </p:nvSpPr>
        <p:spPr bwMode="auto">
          <a:xfrm>
            <a:off x="68453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86" name="Line 49"/>
          <p:cNvSpPr>
            <a:spLocks noChangeShapeType="1"/>
          </p:cNvSpPr>
          <p:nvPr/>
        </p:nvSpPr>
        <p:spPr bwMode="auto">
          <a:xfrm>
            <a:off x="73787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7" name="Line 50"/>
          <p:cNvSpPr>
            <a:spLocks noChangeShapeType="1"/>
          </p:cNvSpPr>
          <p:nvPr/>
        </p:nvSpPr>
        <p:spPr bwMode="auto">
          <a:xfrm>
            <a:off x="73660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88" name="Line 51"/>
          <p:cNvSpPr>
            <a:spLocks noChangeShapeType="1"/>
          </p:cNvSpPr>
          <p:nvPr/>
        </p:nvSpPr>
        <p:spPr bwMode="auto">
          <a:xfrm>
            <a:off x="78994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9" name="Line 52"/>
          <p:cNvSpPr>
            <a:spLocks noChangeShapeType="1"/>
          </p:cNvSpPr>
          <p:nvPr/>
        </p:nvSpPr>
        <p:spPr bwMode="auto">
          <a:xfrm>
            <a:off x="78867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90" name="Line 53"/>
          <p:cNvSpPr>
            <a:spLocks noChangeShapeType="1"/>
          </p:cNvSpPr>
          <p:nvPr/>
        </p:nvSpPr>
        <p:spPr bwMode="auto">
          <a:xfrm>
            <a:off x="84201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1" name="Line 54"/>
          <p:cNvSpPr>
            <a:spLocks noChangeShapeType="1"/>
          </p:cNvSpPr>
          <p:nvPr/>
        </p:nvSpPr>
        <p:spPr bwMode="auto">
          <a:xfrm>
            <a:off x="84201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2" name="Line 55"/>
          <p:cNvSpPr>
            <a:spLocks noChangeShapeType="1"/>
          </p:cNvSpPr>
          <p:nvPr/>
        </p:nvSpPr>
        <p:spPr bwMode="auto">
          <a:xfrm>
            <a:off x="84074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93" name="Line 56"/>
          <p:cNvSpPr>
            <a:spLocks noChangeShapeType="1"/>
          </p:cNvSpPr>
          <p:nvPr/>
        </p:nvSpPr>
        <p:spPr bwMode="auto">
          <a:xfrm>
            <a:off x="89408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4" name="Line 57"/>
          <p:cNvSpPr>
            <a:spLocks noChangeShapeType="1"/>
          </p:cNvSpPr>
          <p:nvPr/>
        </p:nvSpPr>
        <p:spPr bwMode="auto">
          <a:xfrm>
            <a:off x="89281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95" name="Line 58"/>
          <p:cNvSpPr>
            <a:spLocks noChangeShapeType="1"/>
          </p:cNvSpPr>
          <p:nvPr/>
        </p:nvSpPr>
        <p:spPr bwMode="auto">
          <a:xfrm>
            <a:off x="9461500" y="49530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6" name="Line 59"/>
          <p:cNvSpPr>
            <a:spLocks noChangeShapeType="1"/>
          </p:cNvSpPr>
          <p:nvPr/>
        </p:nvSpPr>
        <p:spPr bwMode="auto">
          <a:xfrm>
            <a:off x="9448800" y="49530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97" name="Line 60"/>
          <p:cNvSpPr>
            <a:spLocks noChangeShapeType="1"/>
          </p:cNvSpPr>
          <p:nvPr/>
        </p:nvSpPr>
        <p:spPr bwMode="auto">
          <a:xfrm>
            <a:off x="2667000" y="47244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8" name="Line 61"/>
          <p:cNvSpPr>
            <a:spLocks noChangeShapeType="1"/>
          </p:cNvSpPr>
          <p:nvPr/>
        </p:nvSpPr>
        <p:spPr bwMode="auto">
          <a:xfrm>
            <a:off x="5257800" y="45466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9" name="Line 62"/>
          <p:cNvSpPr>
            <a:spLocks noChangeShapeType="1"/>
          </p:cNvSpPr>
          <p:nvPr/>
        </p:nvSpPr>
        <p:spPr bwMode="auto">
          <a:xfrm>
            <a:off x="6324600" y="43688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0" name="Line 63"/>
          <p:cNvSpPr>
            <a:spLocks noChangeShapeType="1"/>
          </p:cNvSpPr>
          <p:nvPr/>
        </p:nvSpPr>
        <p:spPr bwMode="auto">
          <a:xfrm>
            <a:off x="3200400" y="4546600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1" name="Line 64"/>
          <p:cNvSpPr>
            <a:spLocks noChangeShapeType="1"/>
          </p:cNvSpPr>
          <p:nvPr/>
        </p:nvSpPr>
        <p:spPr bwMode="auto">
          <a:xfrm>
            <a:off x="4191000" y="4394200"/>
            <a:ext cx="1600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1" name="Line 65"/>
          <p:cNvSpPr>
            <a:spLocks noChangeShapeType="1"/>
          </p:cNvSpPr>
          <p:nvPr/>
        </p:nvSpPr>
        <p:spPr bwMode="auto">
          <a:xfrm>
            <a:off x="4038600" y="4876800"/>
            <a:ext cx="0" cy="27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2" name="Text Box 66"/>
          <p:cNvSpPr txBox="1">
            <a:spLocks noChangeArrowheads="1"/>
          </p:cNvSpPr>
          <p:nvPr/>
        </p:nvSpPr>
        <p:spPr bwMode="auto">
          <a:xfrm>
            <a:off x="3886200" y="51562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73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 tree</a:t>
            </a: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6388" name="Line 38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Line 39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40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Line 41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8" name="Line 70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9" name="Line 71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0" name="Line 72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1" name="Line 73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2" name="Line 74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3" name="Line 75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4" name="Line 76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5" name="Line 77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6" name="Line 78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87" name="Line 79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85"/>
          <p:cNvGrpSpPr>
            <a:grpSpLocks/>
          </p:cNvGrpSpPr>
          <p:nvPr/>
        </p:nvGrpSpPr>
        <p:grpSpPr bwMode="auto">
          <a:xfrm>
            <a:off x="4419600" y="3130551"/>
            <a:ext cx="5791200" cy="2962275"/>
            <a:chOff x="1824" y="1972"/>
            <a:chExt cx="3648" cy="1866"/>
          </a:xfrm>
        </p:grpSpPr>
        <p:sp>
          <p:nvSpPr>
            <p:cNvPr id="16448" name="Oval 91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49" name="Oval 92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0" name="Oval 94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1" name="Oval 95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2" name="Oval 96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3" name="Oval 97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4" name="Oval 98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5" name="Rectangle 99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6" name="Rectangle 100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7" name="Rectangle 101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8" name="Rectangle 102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59" name="Rectangle 103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0" name="Rectangle 104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1" name="Rectangle 105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2" name="Rectangle 107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3" name="Rectangle 108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4" name="Rectangle 109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5" name="Rectangle 110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66" name="Line 111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7" name="Line 112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8" name="Line 113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9" name="Line 114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0" name="Line 115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1" name="Line 116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2" name="Line 117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3" name="Line 118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4" name="Line 119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5" name="Line 120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6" name="Line 121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7" name="Line 122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8" name="Line 123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9" name="Line 124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0" name="Line 127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1" name="Line 128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2" name="Line 129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3" name="Line 130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4" name="Line 131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5" name="Line 132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6" name="Text Box 134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487" name="Text Box 135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488" name="Text Box 136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6489" name="Text Box 137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6490" name="Text Box 139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6491" name="Text Box 140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6492" name="Text Box 141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6493" name="Text Box 142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494" name="Text Box 143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6495" name="Text Box 144"/>
            <p:cNvSpPr txBox="1">
              <a:spLocks noChangeArrowheads="1"/>
            </p:cNvSpPr>
            <p:nvPr/>
          </p:nvSpPr>
          <p:spPr bwMode="auto">
            <a:xfrm rot="-14891">
              <a:off x="4380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6496" name="Text Box 145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6497" name="Oval 146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98" name="Oval 147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6499" name="Oval 148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68757" name="Text Box 149"/>
          <p:cNvSpPr txBox="1">
            <a:spLocks noChangeArrowheads="1"/>
          </p:cNvSpPr>
          <p:nvPr/>
        </p:nvSpPr>
        <p:spPr bwMode="auto">
          <a:xfrm>
            <a:off x="1676400" y="3565526"/>
            <a:ext cx="2590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Place segment s in any node v such that s contains the segment corresponding to v but not the segment corresponding to p(v)</a:t>
            </a:r>
          </a:p>
        </p:txBody>
      </p:sp>
      <p:sp>
        <p:nvSpPr>
          <p:cNvPr id="16404" name="Text Box 7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16437" name="Text Box 80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438" name="Text Box 81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439" name="Text Box 82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6440" name="Text Box 83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6441" name="Text Box 84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6442" name="Text Box 85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443" name="Text Box 86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6444" name="Text Box 87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6445" name="Text Box 88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6446" name="Text Box 89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6447" name="Text Box 90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16406" name="Line 152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07" name="Line 153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8" name="Line 154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09" name="Line 155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0" name="Line 156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11" name="Line 157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2" name="Line 158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13" name="Line 159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4" name="Line 160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15" name="Line 161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6" name="Line 162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17" name="Line 163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8" name="Line 164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19" name="Line 165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0" name="Line 166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1" name="Line 167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2" name="Line 168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3" name="Line 169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4" name="Line 170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5" name="Line 171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6" name="Line 172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7" name="Line 173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8" name="Line 174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9" name="Line 175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0" name="Line 176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1" name="Line 177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32" name="Line 178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3" name="Line 179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34" name="Line 180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35" name="Line 181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36" name="Line 182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5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 tree (Cont)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26" name="Group 18"/>
          <p:cNvGrpSpPr>
            <a:grpSpLocks/>
          </p:cNvGrpSpPr>
          <p:nvPr/>
        </p:nvGrpSpPr>
        <p:grpSpPr bwMode="auto">
          <a:xfrm>
            <a:off x="4343400" y="3133726"/>
            <a:ext cx="5791200" cy="2962275"/>
            <a:chOff x="1824" y="1972"/>
            <a:chExt cx="3648" cy="1866"/>
          </a:xfrm>
        </p:grpSpPr>
        <p:sp>
          <p:nvSpPr>
            <p:cNvPr id="17479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0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1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2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3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4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5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6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7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8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89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0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1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2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3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4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5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6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97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8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9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0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1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2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3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4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5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6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7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8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9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0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1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2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3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4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5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6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7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518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519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520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7521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7522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7523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524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7525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7526" name="Text Box 66"/>
            <p:cNvSpPr txBox="1">
              <a:spLocks noChangeArrowheads="1"/>
            </p:cNvSpPr>
            <p:nvPr/>
          </p:nvSpPr>
          <p:spPr bwMode="auto">
            <a:xfrm rot="-14891">
              <a:off x="4380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7527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7528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529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530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17427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17428" name="Group 72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17468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469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470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471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7472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7473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7474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7475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7476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477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7478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17429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30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1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32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3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34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5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36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38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9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0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1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2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3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4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5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6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7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8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9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0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1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2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3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4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5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6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7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8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9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5" name="Line 115"/>
          <p:cNvSpPr>
            <a:spLocks noChangeShapeType="1"/>
          </p:cNvSpPr>
          <p:nvPr/>
        </p:nvSpPr>
        <p:spPr bwMode="auto">
          <a:xfrm>
            <a:off x="5867400" y="49561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6" name="Line 116"/>
          <p:cNvSpPr>
            <a:spLocks noChangeShapeType="1"/>
          </p:cNvSpPr>
          <p:nvPr/>
        </p:nvSpPr>
        <p:spPr bwMode="auto">
          <a:xfrm>
            <a:off x="6629400" y="48799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7" name="Line 117"/>
          <p:cNvSpPr>
            <a:spLocks noChangeShapeType="1"/>
          </p:cNvSpPr>
          <p:nvPr/>
        </p:nvSpPr>
        <p:spPr bwMode="auto">
          <a:xfrm>
            <a:off x="7391400" y="54133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8" name="Line 118"/>
          <p:cNvSpPr>
            <a:spLocks noChangeShapeType="1"/>
          </p:cNvSpPr>
          <p:nvPr/>
        </p:nvSpPr>
        <p:spPr bwMode="auto">
          <a:xfrm>
            <a:off x="4800600" y="48799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9" name="Line 119"/>
          <p:cNvSpPr>
            <a:spLocks noChangeShapeType="1"/>
          </p:cNvSpPr>
          <p:nvPr/>
        </p:nvSpPr>
        <p:spPr bwMode="auto">
          <a:xfrm>
            <a:off x="55626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0" name="Line 120"/>
          <p:cNvSpPr>
            <a:spLocks noChangeShapeType="1"/>
          </p:cNvSpPr>
          <p:nvPr/>
        </p:nvSpPr>
        <p:spPr bwMode="auto">
          <a:xfrm>
            <a:off x="71628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1" name="Line 121"/>
          <p:cNvSpPr>
            <a:spLocks noChangeShapeType="1"/>
          </p:cNvSpPr>
          <p:nvPr/>
        </p:nvSpPr>
        <p:spPr bwMode="auto">
          <a:xfrm>
            <a:off x="8458200" y="5413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67" name="Text Box 122"/>
          <p:cNvSpPr txBox="1">
            <a:spLocks noChangeArrowheads="1"/>
          </p:cNvSpPr>
          <p:nvPr/>
        </p:nvSpPr>
        <p:spPr bwMode="auto">
          <a:xfrm>
            <a:off x="2057400" y="3536951"/>
            <a:ext cx="1905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Keep a list of segments at each node</a:t>
            </a:r>
          </a:p>
        </p:txBody>
      </p:sp>
    </p:spTree>
    <p:extLst>
      <p:ext uri="{BB962C8B-B14F-4D97-AF65-F5344CB8AC3E}">
        <p14:creationId xmlns:p14="http://schemas.microsoft.com/office/powerpoint/2010/main" val="30469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 tree (analysis)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appears in at most 2 nodes per level.</a:t>
            </a: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Space O(n log n)</a:t>
            </a:r>
          </a:p>
          <a:p>
            <a:pPr eaLnBrk="1" hangingPunct="1"/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answer a query x, traverse the search path of x and report all segments in these nodes    O(log n + k) time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548679"/>
            <a:ext cx="7848872" cy="6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 tree -- query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9474" name="Group 18"/>
          <p:cNvGrpSpPr>
            <a:grpSpLocks/>
          </p:cNvGrpSpPr>
          <p:nvPr/>
        </p:nvGrpSpPr>
        <p:grpSpPr bwMode="auto">
          <a:xfrm>
            <a:off x="4343400" y="3133726"/>
            <a:ext cx="5791200" cy="2962275"/>
            <a:chOff x="1824" y="1972"/>
            <a:chExt cx="3648" cy="1866"/>
          </a:xfrm>
        </p:grpSpPr>
        <p:sp>
          <p:nvSpPr>
            <p:cNvPr id="19536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37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38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39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0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1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2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3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4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5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6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7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8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49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50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51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52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53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54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5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6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7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8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9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0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7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8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9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0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1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2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3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4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575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576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9577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9578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9579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9580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9581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9582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9583" name="Text Box 66"/>
            <p:cNvSpPr txBox="1">
              <a:spLocks noChangeArrowheads="1"/>
            </p:cNvSpPr>
            <p:nvPr/>
          </p:nvSpPr>
          <p:spPr bwMode="auto">
            <a:xfrm rot="-14891">
              <a:off x="4380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9584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9585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86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9587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19475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19476" name="Group 72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19525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526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527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9528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9529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9530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9531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9532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9533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9534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9535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19477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8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9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80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1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82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3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84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5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86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7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88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9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90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1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92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3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94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5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96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7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98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9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500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1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2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503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4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505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6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507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8" name="Line 115"/>
          <p:cNvSpPr>
            <a:spLocks noChangeShapeType="1"/>
          </p:cNvSpPr>
          <p:nvPr/>
        </p:nvSpPr>
        <p:spPr bwMode="auto">
          <a:xfrm>
            <a:off x="5867400" y="49561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9" name="Line 116"/>
          <p:cNvSpPr>
            <a:spLocks noChangeShapeType="1"/>
          </p:cNvSpPr>
          <p:nvPr/>
        </p:nvSpPr>
        <p:spPr bwMode="auto">
          <a:xfrm>
            <a:off x="6629400" y="48799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0" name="Line 117"/>
          <p:cNvSpPr>
            <a:spLocks noChangeShapeType="1"/>
          </p:cNvSpPr>
          <p:nvPr/>
        </p:nvSpPr>
        <p:spPr bwMode="auto">
          <a:xfrm>
            <a:off x="7391400" y="54133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1" name="Line 118"/>
          <p:cNvSpPr>
            <a:spLocks noChangeShapeType="1"/>
          </p:cNvSpPr>
          <p:nvPr/>
        </p:nvSpPr>
        <p:spPr bwMode="auto">
          <a:xfrm>
            <a:off x="4800600" y="48799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2" name="Line 119"/>
          <p:cNvSpPr>
            <a:spLocks noChangeShapeType="1"/>
          </p:cNvSpPr>
          <p:nvPr/>
        </p:nvSpPr>
        <p:spPr bwMode="auto">
          <a:xfrm>
            <a:off x="55626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3" name="Line 120"/>
          <p:cNvSpPr>
            <a:spLocks noChangeShapeType="1"/>
          </p:cNvSpPr>
          <p:nvPr/>
        </p:nvSpPr>
        <p:spPr bwMode="auto">
          <a:xfrm>
            <a:off x="71628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4" name="Line 121"/>
          <p:cNvSpPr>
            <a:spLocks noChangeShapeType="1"/>
          </p:cNvSpPr>
          <p:nvPr/>
        </p:nvSpPr>
        <p:spPr bwMode="auto">
          <a:xfrm>
            <a:off x="8458200" y="5413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5" name="Line 123"/>
          <p:cNvSpPr>
            <a:spLocks noChangeShapeType="1"/>
          </p:cNvSpPr>
          <p:nvPr/>
        </p:nvSpPr>
        <p:spPr bwMode="auto">
          <a:xfrm>
            <a:off x="5562600" y="4191000"/>
            <a:ext cx="3048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6" name="Line 124"/>
          <p:cNvSpPr>
            <a:spLocks noChangeShapeType="1"/>
          </p:cNvSpPr>
          <p:nvPr/>
        </p:nvSpPr>
        <p:spPr bwMode="auto">
          <a:xfrm>
            <a:off x="7543800" y="4876800"/>
            <a:ext cx="3810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7" name="Line 125"/>
          <p:cNvSpPr>
            <a:spLocks noChangeShapeType="1"/>
          </p:cNvSpPr>
          <p:nvPr/>
        </p:nvSpPr>
        <p:spPr bwMode="auto">
          <a:xfrm>
            <a:off x="8610600" y="4876800"/>
            <a:ext cx="3810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8" name="Line 126"/>
          <p:cNvSpPr>
            <a:spLocks noChangeShapeType="1"/>
          </p:cNvSpPr>
          <p:nvPr/>
        </p:nvSpPr>
        <p:spPr bwMode="auto">
          <a:xfrm>
            <a:off x="8610600" y="4800600"/>
            <a:ext cx="3810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19" name="Line 127"/>
          <p:cNvSpPr>
            <a:spLocks noChangeShapeType="1"/>
          </p:cNvSpPr>
          <p:nvPr/>
        </p:nvSpPr>
        <p:spPr bwMode="auto">
          <a:xfrm>
            <a:off x="9296400" y="5486400"/>
            <a:ext cx="3810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4" name="Line 128"/>
          <p:cNvSpPr>
            <a:spLocks noChangeShapeType="1"/>
          </p:cNvSpPr>
          <p:nvPr/>
        </p:nvSpPr>
        <p:spPr bwMode="auto">
          <a:xfrm>
            <a:off x="3962400" y="2097088"/>
            <a:ext cx="0" cy="27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5" name="Text Box 129"/>
          <p:cNvSpPr txBox="1">
            <a:spLocks noChangeArrowheads="1"/>
          </p:cNvSpPr>
          <p:nvPr/>
        </p:nvSpPr>
        <p:spPr bwMode="auto">
          <a:xfrm>
            <a:off x="3810000" y="2376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6386" name="Line 130"/>
          <p:cNvSpPr>
            <a:spLocks noChangeShapeType="1"/>
          </p:cNvSpPr>
          <p:nvPr/>
        </p:nvSpPr>
        <p:spPr bwMode="auto">
          <a:xfrm flipH="1">
            <a:off x="5410200" y="3200400"/>
            <a:ext cx="990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7" name="Line 131"/>
          <p:cNvSpPr>
            <a:spLocks noChangeShapeType="1"/>
          </p:cNvSpPr>
          <p:nvPr/>
        </p:nvSpPr>
        <p:spPr bwMode="auto">
          <a:xfrm>
            <a:off x="5334000" y="4191000"/>
            <a:ext cx="2286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8" name="Line 132"/>
          <p:cNvSpPr>
            <a:spLocks noChangeShapeType="1"/>
          </p:cNvSpPr>
          <p:nvPr/>
        </p:nvSpPr>
        <p:spPr bwMode="auto">
          <a:xfrm flipH="1">
            <a:off x="5410200" y="4648200"/>
            <a:ext cx="1524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8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trees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8" name="Group 18"/>
          <p:cNvGrpSpPr>
            <a:grpSpLocks/>
          </p:cNvGrpSpPr>
          <p:nvPr/>
        </p:nvGrpSpPr>
        <p:grpSpPr bwMode="auto">
          <a:xfrm>
            <a:off x="2895601" y="3133726"/>
            <a:ext cx="6291263" cy="2962275"/>
            <a:chOff x="1824" y="1972"/>
            <a:chExt cx="3629" cy="1866"/>
          </a:xfrm>
        </p:grpSpPr>
        <p:sp>
          <p:nvSpPr>
            <p:cNvPr id="20551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2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3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4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5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6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7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8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59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0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1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2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3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4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5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6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7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8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69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0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1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2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3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4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5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6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7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8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9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0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1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2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3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4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5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6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7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8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9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590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591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0592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0593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0594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0595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0596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0597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0598" name="Text Box 66"/>
            <p:cNvSpPr txBox="1">
              <a:spLocks noChangeArrowheads="1"/>
            </p:cNvSpPr>
            <p:nvPr/>
          </p:nvSpPr>
          <p:spPr bwMode="auto">
            <a:xfrm rot="21585109">
              <a:off x="4379" y="3594"/>
              <a:ext cx="2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0599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0600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601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602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0499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0500" name="Group 72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20540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541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542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0543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0544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0545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0546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0547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0548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0549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0550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20501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02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04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5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06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08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9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10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1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12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3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14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5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16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7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18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9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20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1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22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3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24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5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6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27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8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29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0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31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2" name="Line 115"/>
          <p:cNvSpPr>
            <a:spLocks noChangeShapeType="1"/>
          </p:cNvSpPr>
          <p:nvPr/>
        </p:nvSpPr>
        <p:spPr bwMode="auto">
          <a:xfrm>
            <a:off x="4495801" y="4953000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3" name="Line 116"/>
          <p:cNvSpPr>
            <a:spLocks noChangeShapeType="1"/>
          </p:cNvSpPr>
          <p:nvPr/>
        </p:nvSpPr>
        <p:spPr bwMode="auto">
          <a:xfrm>
            <a:off x="5534026" y="4875214"/>
            <a:ext cx="333375" cy="1587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4" name="Line 117"/>
          <p:cNvSpPr>
            <a:spLocks noChangeShapeType="1"/>
          </p:cNvSpPr>
          <p:nvPr/>
        </p:nvSpPr>
        <p:spPr bwMode="auto">
          <a:xfrm>
            <a:off x="6248401" y="5413375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5" name="Line 118"/>
          <p:cNvSpPr>
            <a:spLocks noChangeShapeType="1"/>
          </p:cNvSpPr>
          <p:nvPr/>
        </p:nvSpPr>
        <p:spPr bwMode="auto">
          <a:xfrm>
            <a:off x="3352801" y="48799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6" name="Line 119"/>
          <p:cNvSpPr>
            <a:spLocks noChangeShapeType="1"/>
          </p:cNvSpPr>
          <p:nvPr/>
        </p:nvSpPr>
        <p:spPr bwMode="auto">
          <a:xfrm>
            <a:off x="41910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7" name="Line 120"/>
          <p:cNvSpPr>
            <a:spLocks noChangeShapeType="1"/>
          </p:cNvSpPr>
          <p:nvPr/>
        </p:nvSpPr>
        <p:spPr bwMode="auto">
          <a:xfrm>
            <a:off x="61722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8" name="Line 121"/>
          <p:cNvSpPr>
            <a:spLocks noChangeShapeType="1"/>
          </p:cNvSpPr>
          <p:nvPr/>
        </p:nvSpPr>
        <p:spPr bwMode="auto">
          <a:xfrm>
            <a:off x="7362826" y="5413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851" name="Line 123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trees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22" name="Group 18"/>
          <p:cNvGrpSpPr>
            <a:grpSpLocks/>
          </p:cNvGrpSpPr>
          <p:nvPr/>
        </p:nvGrpSpPr>
        <p:grpSpPr bwMode="auto">
          <a:xfrm>
            <a:off x="2895601" y="3133726"/>
            <a:ext cx="6291263" cy="2962275"/>
            <a:chOff x="1824" y="1972"/>
            <a:chExt cx="3629" cy="1866"/>
          </a:xfrm>
        </p:grpSpPr>
        <p:sp>
          <p:nvSpPr>
            <p:cNvPr id="21578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79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0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1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2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3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4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5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6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7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8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89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0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1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2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3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4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5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596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7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8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9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0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1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2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3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4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5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6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7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8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9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0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1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2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3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4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5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16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1617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1618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1619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620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1621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1622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1623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1624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1625" name="Text Box 66"/>
            <p:cNvSpPr txBox="1">
              <a:spLocks noChangeArrowheads="1"/>
            </p:cNvSpPr>
            <p:nvPr/>
          </p:nvSpPr>
          <p:spPr bwMode="auto">
            <a:xfrm rot="21585109">
              <a:off x="4379" y="3594"/>
              <a:ext cx="2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1626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1627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628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629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1523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1524" name="Text Box 73"/>
          <p:cNvSpPr txBox="1">
            <a:spLocks noChangeArrowheads="1"/>
          </p:cNvSpPr>
          <p:nvPr/>
        </p:nvSpPr>
        <p:spPr bwMode="auto">
          <a:xfrm>
            <a:off x="19939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1525" name="Text Box 74"/>
          <p:cNvSpPr txBox="1">
            <a:spLocks noChangeArrowheads="1"/>
          </p:cNvSpPr>
          <p:nvPr/>
        </p:nvSpPr>
        <p:spPr bwMode="auto">
          <a:xfrm>
            <a:off x="27559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1526" name="Text Box 76"/>
          <p:cNvSpPr txBox="1">
            <a:spLocks noChangeArrowheads="1"/>
          </p:cNvSpPr>
          <p:nvPr/>
        </p:nvSpPr>
        <p:spPr bwMode="auto">
          <a:xfrm>
            <a:off x="4281488" y="23193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1527" name="Text Box 77"/>
          <p:cNvSpPr txBox="1">
            <a:spLocks noChangeArrowheads="1"/>
          </p:cNvSpPr>
          <p:nvPr/>
        </p:nvSpPr>
        <p:spPr bwMode="auto">
          <a:xfrm>
            <a:off x="4876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1528" name="Text Box 78"/>
          <p:cNvSpPr txBox="1">
            <a:spLocks noChangeArrowheads="1"/>
          </p:cNvSpPr>
          <p:nvPr/>
        </p:nvSpPr>
        <p:spPr bwMode="auto">
          <a:xfrm>
            <a:off x="53340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1529" name="Text Box 79"/>
          <p:cNvSpPr txBox="1">
            <a:spLocks noChangeArrowheads="1"/>
          </p:cNvSpPr>
          <p:nvPr/>
        </p:nvSpPr>
        <p:spPr bwMode="auto">
          <a:xfrm>
            <a:off x="59436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1530" name="Text Box 80"/>
          <p:cNvSpPr txBox="1">
            <a:spLocks noChangeArrowheads="1"/>
          </p:cNvSpPr>
          <p:nvPr/>
        </p:nvSpPr>
        <p:spPr bwMode="auto">
          <a:xfrm>
            <a:off x="6781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1531" name="Text Box 81"/>
          <p:cNvSpPr txBox="1">
            <a:spLocks noChangeArrowheads="1"/>
          </p:cNvSpPr>
          <p:nvPr/>
        </p:nvSpPr>
        <p:spPr bwMode="auto">
          <a:xfrm>
            <a:off x="8534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1532" name="Text Box 82"/>
          <p:cNvSpPr txBox="1">
            <a:spLocks noChangeArrowheads="1"/>
          </p:cNvSpPr>
          <p:nvPr/>
        </p:nvSpPr>
        <p:spPr bwMode="auto">
          <a:xfrm>
            <a:off x="8915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21533" name="Text Box 83"/>
          <p:cNvSpPr txBox="1">
            <a:spLocks noChangeArrowheads="1"/>
          </p:cNvSpPr>
          <p:nvPr/>
        </p:nvSpPr>
        <p:spPr bwMode="auto">
          <a:xfrm>
            <a:off x="94488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1534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35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6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37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8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39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0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41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2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43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4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45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6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47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8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49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0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51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2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53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4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55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6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57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8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9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60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1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62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3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64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5" name="Line 115"/>
          <p:cNvSpPr>
            <a:spLocks noChangeShapeType="1"/>
          </p:cNvSpPr>
          <p:nvPr/>
        </p:nvSpPr>
        <p:spPr bwMode="auto">
          <a:xfrm>
            <a:off x="4495801" y="4953000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Line 116"/>
          <p:cNvSpPr>
            <a:spLocks noChangeShapeType="1"/>
          </p:cNvSpPr>
          <p:nvPr/>
        </p:nvSpPr>
        <p:spPr bwMode="auto">
          <a:xfrm>
            <a:off x="5534026" y="4875214"/>
            <a:ext cx="333375" cy="1587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7" name="Line 117"/>
          <p:cNvSpPr>
            <a:spLocks noChangeShapeType="1"/>
          </p:cNvSpPr>
          <p:nvPr/>
        </p:nvSpPr>
        <p:spPr bwMode="auto">
          <a:xfrm>
            <a:off x="6248401" y="5413375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Line 118"/>
          <p:cNvSpPr>
            <a:spLocks noChangeShapeType="1"/>
          </p:cNvSpPr>
          <p:nvPr/>
        </p:nvSpPr>
        <p:spPr bwMode="auto">
          <a:xfrm>
            <a:off x="3352801" y="48799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Line 119"/>
          <p:cNvSpPr>
            <a:spLocks noChangeShapeType="1"/>
          </p:cNvSpPr>
          <p:nvPr/>
        </p:nvSpPr>
        <p:spPr bwMode="auto">
          <a:xfrm>
            <a:off x="41910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0" name="Line 120"/>
          <p:cNvSpPr>
            <a:spLocks noChangeShapeType="1"/>
          </p:cNvSpPr>
          <p:nvPr/>
        </p:nvSpPr>
        <p:spPr bwMode="auto">
          <a:xfrm>
            <a:off x="61722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1" name="Line 121"/>
          <p:cNvSpPr>
            <a:spLocks noChangeShapeType="1"/>
          </p:cNvSpPr>
          <p:nvPr/>
        </p:nvSpPr>
        <p:spPr bwMode="auto">
          <a:xfrm>
            <a:off x="7362826" y="5413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2" name="Line 122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3" name="Line 123"/>
          <p:cNvSpPr>
            <a:spLocks noChangeShapeType="1"/>
          </p:cNvSpPr>
          <p:nvPr/>
        </p:nvSpPr>
        <p:spPr bwMode="auto">
          <a:xfrm>
            <a:off x="3700463" y="1585913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4" name="Line 124"/>
          <p:cNvSpPr>
            <a:spLocks noChangeShapeType="1"/>
          </p:cNvSpPr>
          <p:nvPr/>
        </p:nvSpPr>
        <p:spPr bwMode="auto">
          <a:xfrm>
            <a:off x="7391400" y="1552575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27"/>
          <p:cNvGrpSpPr>
            <a:grpSpLocks/>
          </p:cNvGrpSpPr>
          <p:nvPr/>
        </p:nvGrpSpPr>
        <p:grpSpPr bwMode="auto">
          <a:xfrm>
            <a:off x="3200400" y="2528888"/>
            <a:ext cx="1219200" cy="366712"/>
            <a:chOff x="1056" y="1593"/>
            <a:chExt cx="768" cy="231"/>
          </a:xfrm>
        </p:grpSpPr>
        <p:sp>
          <p:nvSpPr>
            <p:cNvPr id="21576" name="Text Box 125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</a:t>
              </a:r>
            </a:p>
          </p:txBody>
        </p:sp>
        <p:sp>
          <p:nvSpPr>
            <p:cNvPr id="21577" name="Text Box 126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trees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Oval 19"/>
          <p:cNvSpPr>
            <a:spLocks noChangeArrowheads="1"/>
          </p:cNvSpPr>
          <p:nvPr/>
        </p:nvSpPr>
        <p:spPr bwMode="auto">
          <a:xfrm>
            <a:off x="7019925" y="38052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7" name="Oval 20"/>
          <p:cNvSpPr>
            <a:spLocks noChangeArrowheads="1"/>
          </p:cNvSpPr>
          <p:nvPr/>
        </p:nvSpPr>
        <p:spPr bwMode="auto">
          <a:xfrm>
            <a:off x="5308600" y="313372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8" name="Oval 21"/>
          <p:cNvSpPr>
            <a:spLocks noChangeArrowheads="1"/>
          </p:cNvSpPr>
          <p:nvPr/>
        </p:nvSpPr>
        <p:spPr bwMode="auto">
          <a:xfrm>
            <a:off x="815657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9" name="Oval 22"/>
          <p:cNvSpPr>
            <a:spLocks noChangeArrowheads="1"/>
          </p:cNvSpPr>
          <p:nvPr/>
        </p:nvSpPr>
        <p:spPr bwMode="auto">
          <a:xfrm>
            <a:off x="7597775" y="4960938"/>
            <a:ext cx="222250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0" name="Oval 23"/>
          <p:cNvSpPr>
            <a:spLocks noChangeArrowheads="1"/>
          </p:cNvSpPr>
          <p:nvPr/>
        </p:nvSpPr>
        <p:spPr bwMode="auto">
          <a:xfrm>
            <a:off x="8661400" y="49609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1" name="Oval 24"/>
          <p:cNvSpPr>
            <a:spLocks noChangeArrowheads="1"/>
          </p:cNvSpPr>
          <p:nvPr/>
        </p:nvSpPr>
        <p:spPr bwMode="auto">
          <a:xfrm>
            <a:off x="328612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2" name="Oval 25"/>
          <p:cNvSpPr>
            <a:spLocks noChangeArrowheads="1"/>
          </p:cNvSpPr>
          <p:nvPr/>
        </p:nvSpPr>
        <p:spPr bwMode="auto">
          <a:xfrm>
            <a:off x="4349750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3" name="Rectangle 26"/>
          <p:cNvSpPr>
            <a:spLocks noChangeArrowheads="1"/>
          </p:cNvSpPr>
          <p:nvPr/>
        </p:nvSpPr>
        <p:spPr bwMode="auto">
          <a:xfrm>
            <a:off x="8940801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84931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5" name="Rectangle 28"/>
          <p:cNvSpPr>
            <a:spLocks noChangeArrowheads="1"/>
          </p:cNvSpPr>
          <p:nvPr/>
        </p:nvSpPr>
        <p:spPr bwMode="auto">
          <a:xfrm>
            <a:off x="7878764" y="5549900"/>
            <a:ext cx="10953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7429501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7" name="Rectangle 30"/>
          <p:cNvSpPr>
            <a:spLocks noChangeArrowheads="1"/>
          </p:cNvSpPr>
          <p:nvPr/>
        </p:nvSpPr>
        <p:spPr bwMode="auto">
          <a:xfrm>
            <a:off x="6757989" y="5549900"/>
            <a:ext cx="111125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63087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9" name="Rectangle 32"/>
          <p:cNvSpPr>
            <a:spLocks noChangeArrowheads="1"/>
          </p:cNvSpPr>
          <p:nvPr/>
        </p:nvSpPr>
        <p:spPr bwMode="auto">
          <a:xfrm>
            <a:off x="5475288" y="494823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4629151" y="5014914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1" name="Rectangle 34"/>
          <p:cNvSpPr>
            <a:spLocks noChangeArrowheads="1"/>
          </p:cNvSpPr>
          <p:nvPr/>
        </p:nvSpPr>
        <p:spPr bwMode="auto">
          <a:xfrm>
            <a:off x="387032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3509963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3" name="Rectangle 36"/>
          <p:cNvSpPr>
            <a:spLocks noChangeArrowheads="1"/>
          </p:cNvSpPr>
          <p:nvPr/>
        </p:nvSpPr>
        <p:spPr bwMode="auto">
          <a:xfrm>
            <a:off x="3062288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4" name="Line 37"/>
          <p:cNvSpPr>
            <a:spLocks noChangeShapeType="1"/>
          </p:cNvSpPr>
          <p:nvPr/>
        </p:nvSpPr>
        <p:spPr bwMode="auto">
          <a:xfrm flipH="1">
            <a:off x="4068764" y="3302000"/>
            <a:ext cx="1233487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5526088" y="3302000"/>
            <a:ext cx="1511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9"/>
          <p:cNvSpPr>
            <a:spLocks noChangeShapeType="1"/>
          </p:cNvSpPr>
          <p:nvPr/>
        </p:nvSpPr>
        <p:spPr bwMode="auto">
          <a:xfrm flipH="1">
            <a:off x="6140450" y="3944939"/>
            <a:ext cx="8969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7261225" y="3944939"/>
            <a:ext cx="8953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41"/>
          <p:cNvSpPr>
            <a:spLocks noChangeShapeType="1"/>
          </p:cNvSpPr>
          <p:nvPr/>
        </p:nvSpPr>
        <p:spPr bwMode="auto">
          <a:xfrm>
            <a:off x="8380413" y="4533901"/>
            <a:ext cx="336550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 flipH="1">
            <a:off x="7766051" y="4533901"/>
            <a:ext cx="39052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3"/>
          <p:cNvSpPr>
            <a:spLocks noChangeShapeType="1"/>
          </p:cNvSpPr>
          <p:nvPr/>
        </p:nvSpPr>
        <p:spPr bwMode="auto">
          <a:xfrm>
            <a:off x="6197600" y="4533900"/>
            <a:ext cx="33655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 flipH="1">
            <a:off x="5581651" y="4533900"/>
            <a:ext cx="392113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Line 45"/>
          <p:cNvSpPr>
            <a:spLocks noChangeShapeType="1"/>
          </p:cNvSpPr>
          <p:nvPr/>
        </p:nvSpPr>
        <p:spPr bwMode="auto">
          <a:xfrm flipH="1">
            <a:off x="8548689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88296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Line 47"/>
          <p:cNvSpPr>
            <a:spLocks noChangeShapeType="1"/>
          </p:cNvSpPr>
          <p:nvPr/>
        </p:nvSpPr>
        <p:spPr bwMode="auto">
          <a:xfrm flipH="1">
            <a:off x="7486651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Line 48"/>
          <p:cNvSpPr>
            <a:spLocks noChangeShapeType="1"/>
          </p:cNvSpPr>
          <p:nvPr/>
        </p:nvSpPr>
        <p:spPr bwMode="auto">
          <a:xfrm>
            <a:off x="7766050" y="5175250"/>
            <a:ext cx="1666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Line 49"/>
          <p:cNvSpPr>
            <a:spLocks noChangeShapeType="1"/>
          </p:cNvSpPr>
          <p:nvPr/>
        </p:nvSpPr>
        <p:spPr bwMode="auto">
          <a:xfrm flipH="1">
            <a:off x="63658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Line 50"/>
          <p:cNvSpPr>
            <a:spLocks noChangeShapeType="1"/>
          </p:cNvSpPr>
          <p:nvPr/>
        </p:nvSpPr>
        <p:spPr bwMode="auto">
          <a:xfrm>
            <a:off x="66452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Line 51"/>
          <p:cNvSpPr>
            <a:spLocks noChangeShapeType="1"/>
          </p:cNvSpPr>
          <p:nvPr/>
        </p:nvSpPr>
        <p:spPr bwMode="auto">
          <a:xfrm>
            <a:off x="4013201" y="3998913"/>
            <a:ext cx="392113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Line 52"/>
          <p:cNvSpPr>
            <a:spLocks noChangeShapeType="1"/>
          </p:cNvSpPr>
          <p:nvPr/>
        </p:nvSpPr>
        <p:spPr bwMode="auto">
          <a:xfrm flipH="1">
            <a:off x="3454400" y="3998913"/>
            <a:ext cx="446088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Line 53"/>
          <p:cNvSpPr>
            <a:spLocks noChangeShapeType="1"/>
          </p:cNvSpPr>
          <p:nvPr/>
        </p:nvSpPr>
        <p:spPr bwMode="auto">
          <a:xfrm flipH="1">
            <a:off x="4237039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Line 54"/>
          <p:cNvSpPr>
            <a:spLocks noChangeShapeType="1"/>
          </p:cNvSpPr>
          <p:nvPr/>
        </p:nvSpPr>
        <p:spPr bwMode="auto">
          <a:xfrm>
            <a:off x="4518026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2" name="Line 55"/>
          <p:cNvSpPr>
            <a:spLocks noChangeShapeType="1"/>
          </p:cNvSpPr>
          <p:nvPr/>
        </p:nvSpPr>
        <p:spPr bwMode="auto">
          <a:xfrm>
            <a:off x="3454401" y="4586289"/>
            <a:ext cx="112713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3" name="Line 56"/>
          <p:cNvSpPr>
            <a:spLocks noChangeShapeType="1"/>
          </p:cNvSpPr>
          <p:nvPr/>
        </p:nvSpPr>
        <p:spPr bwMode="auto">
          <a:xfrm flipH="1">
            <a:off x="3117851" y="4533901"/>
            <a:ext cx="1682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Text Box 57"/>
          <p:cNvSpPr txBox="1">
            <a:spLocks noChangeArrowheads="1"/>
          </p:cNvSpPr>
          <p:nvPr/>
        </p:nvSpPr>
        <p:spPr bwMode="auto">
          <a:xfrm rot="21585109">
            <a:off x="2893743" y="5161241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2585" name="Text Box 58"/>
          <p:cNvSpPr txBox="1">
            <a:spLocks noChangeArrowheads="1"/>
          </p:cNvSpPr>
          <p:nvPr/>
        </p:nvSpPr>
        <p:spPr bwMode="auto">
          <a:xfrm rot="21585109">
            <a:off x="3379788" y="51435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2586" name="Text Box 59"/>
          <p:cNvSpPr txBox="1">
            <a:spLocks noChangeArrowheads="1"/>
          </p:cNvSpPr>
          <p:nvPr/>
        </p:nvSpPr>
        <p:spPr bwMode="auto">
          <a:xfrm rot="21585109">
            <a:off x="3733800" y="5767388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22587" name="Text Box 60"/>
          <p:cNvSpPr txBox="1">
            <a:spLocks noChangeArrowheads="1"/>
          </p:cNvSpPr>
          <p:nvPr/>
        </p:nvSpPr>
        <p:spPr bwMode="auto">
          <a:xfrm rot="21585109">
            <a:off x="5308600" y="51228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2588" name="Text Box 61"/>
          <p:cNvSpPr txBox="1">
            <a:spLocks noChangeArrowheads="1"/>
          </p:cNvSpPr>
          <p:nvPr/>
        </p:nvSpPr>
        <p:spPr bwMode="auto">
          <a:xfrm rot="21585109">
            <a:off x="8388350" y="57292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2589" name="Text Box 62"/>
          <p:cNvSpPr txBox="1">
            <a:spLocks noChangeArrowheads="1"/>
          </p:cNvSpPr>
          <p:nvPr/>
        </p:nvSpPr>
        <p:spPr bwMode="auto">
          <a:xfrm rot="21585109">
            <a:off x="6640513" y="57245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2590" name="Text Box 63"/>
          <p:cNvSpPr txBox="1">
            <a:spLocks noChangeArrowheads="1"/>
          </p:cNvSpPr>
          <p:nvPr/>
        </p:nvSpPr>
        <p:spPr bwMode="auto">
          <a:xfrm rot="21585109">
            <a:off x="7805738" y="57245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2591" name="Text Box 64"/>
          <p:cNvSpPr txBox="1">
            <a:spLocks noChangeArrowheads="1"/>
          </p:cNvSpPr>
          <p:nvPr/>
        </p:nvSpPr>
        <p:spPr bwMode="auto">
          <a:xfrm rot="21585109">
            <a:off x="6224588" y="57292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2592" name="Text Box 65"/>
          <p:cNvSpPr txBox="1">
            <a:spLocks noChangeArrowheads="1"/>
          </p:cNvSpPr>
          <p:nvPr/>
        </p:nvSpPr>
        <p:spPr bwMode="auto">
          <a:xfrm rot="21585109">
            <a:off x="8824913" y="57102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2593" name="Text Box 66"/>
          <p:cNvSpPr txBox="1">
            <a:spLocks noChangeArrowheads="1"/>
          </p:cNvSpPr>
          <p:nvPr/>
        </p:nvSpPr>
        <p:spPr bwMode="auto">
          <a:xfrm rot="21585109">
            <a:off x="7324393" y="5708928"/>
            <a:ext cx="364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22594" name="Text Box 67"/>
          <p:cNvSpPr txBox="1">
            <a:spLocks noChangeArrowheads="1"/>
          </p:cNvSpPr>
          <p:nvPr/>
        </p:nvSpPr>
        <p:spPr bwMode="auto">
          <a:xfrm rot="21585109">
            <a:off x="4497388" y="51482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462714" y="4948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5984875" y="43386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3894139" y="3805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98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2599" name="Text Box 72"/>
          <p:cNvSpPr txBox="1">
            <a:spLocks noChangeArrowheads="1"/>
          </p:cNvSpPr>
          <p:nvPr/>
        </p:nvSpPr>
        <p:spPr bwMode="auto">
          <a:xfrm>
            <a:off x="19939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2600" name="Text Box 73"/>
          <p:cNvSpPr txBox="1">
            <a:spLocks noChangeArrowheads="1"/>
          </p:cNvSpPr>
          <p:nvPr/>
        </p:nvSpPr>
        <p:spPr bwMode="auto">
          <a:xfrm>
            <a:off x="27559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2601" name="Text Box 74"/>
          <p:cNvSpPr txBox="1">
            <a:spLocks noChangeArrowheads="1"/>
          </p:cNvSpPr>
          <p:nvPr/>
        </p:nvSpPr>
        <p:spPr bwMode="auto">
          <a:xfrm>
            <a:off x="35941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2602" name="Text Box 75"/>
          <p:cNvSpPr txBox="1">
            <a:spLocks noChangeArrowheads="1"/>
          </p:cNvSpPr>
          <p:nvPr/>
        </p:nvSpPr>
        <p:spPr bwMode="auto">
          <a:xfrm>
            <a:off x="4281488" y="23193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2603" name="Text Box 76"/>
          <p:cNvSpPr txBox="1">
            <a:spLocks noChangeArrowheads="1"/>
          </p:cNvSpPr>
          <p:nvPr/>
        </p:nvSpPr>
        <p:spPr bwMode="auto">
          <a:xfrm>
            <a:off x="4876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2604" name="Text Box 77"/>
          <p:cNvSpPr txBox="1">
            <a:spLocks noChangeArrowheads="1"/>
          </p:cNvSpPr>
          <p:nvPr/>
        </p:nvSpPr>
        <p:spPr bwMode="auto">
          <a:xfrm>
            <a:off x="53340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605" name="Text Box 78"/>
          <p:cNvSpPr txBox="1">
            <a:spLocks noChangeArrowheads="1"/>
          </p:cNvSpPr>
          <p:nvPr/>
        </p:nvSpPr>
        <p:spPr bwMode="auto">
          <a:xfrm>
            <a:off x="59436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2606" name="Text Box 79"/>
          <p:cNvSpPr txBox="1">
            <a:spLocks noChangeArrowheads="1"/>
          </p:cNvSpPr>
          <p:nvPr/>
        </p:nvSpPr>
        <p:spPr bwMode="auto">
          <a:xfrm>
            <a:off x="6781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2607" name="Text Box 80"/>
          <p:cNvSpPr txBox="1">
            <a:spLocks noChangeArrowheads="1"/>
          </p:cNvSpPr>
          <p:nvPr/>
        </p:nvSpPr>
        <p:spPr bwMode="auto">
          <a:xfrm>
            <a:off x="8534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2608" name="Text Box 81"/>
          <p:cNvSpPr txBox="1">
            <a:spLocks noChangeArrowheads="1"/>
          </p:cNvSpPr>
          <p:nvPr/>
        </p:nvSpPr>
        <p:spPr bwMode="auto">
          <a:xfrm>
            <a:off x="8915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22609" name="Text Box 82"/>
          <p:cNvSpPr txBox="1">
            <a:spLocks noChangeArrowheads="1"/>
          </p:cNvSpPr>
          <p:nvPr/>
        </p:nvSpPr>
        <p:spPr bwMode="auto">
          <a:xfrm>
            <a:off x="94488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2610" name="Line 83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11" name="Line 84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12" name="Line 85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13" name="Line 86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14" name="Line 87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15" name="Line 88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16" name="Line 89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17" name="Line 90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18" name="Line 91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19" name="Line 92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20" name="Line 93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21" name="Line 94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22" name="Line 95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23" name="Line 96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24" name="Line 97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25" name="Line 98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26" name="Line 99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27" name="Line 100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28" name="Line 101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29" name="Line 102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0" name="Line 103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31" name="Line 104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2" name="Line 105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33" name="Line 106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4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5" name="Line 108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36" name="Line 109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7" name="Line 110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38" name="Line 111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9" name="Line 112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40" name="Line 113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1" name="Line 114"/>
          <p:cNvSpPr>
            <a:spLocks noChangeShapeType="1"/>
          </p:cNvSpPr>
          <p:nvPr/>
        </p:nvSpPr>
        <p:spPr bwMode="auto">
          <a:xfrm>
            <a:off x="4495801" y="4953000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2" name="Line 115"/>
          <p:cNvSpPr>
            <a:spLocks noChangeShapeType="1"/>
          </p:cNvSpPr>
          <p:nvPr/>
        </p:nvSpPr>
        <p:spPr bwMode="auto">
          <a:xfrm>
            <a:off x="5534026" y="4875214"/>
            <a:ext cx="333375" cy="1587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3" name="Line 116"/>
          <p:cNvSpPr>
            <a:spLocks noChangeShapeType="1"/>
          </p:cNvSpPr>
          <p:nvPr/>
        </p:nvSpPr>
        <p:spPr bwMode="auto">
          <a:xfrm>
            <a:off x="6248401" y="5413375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4" name="Line 117"/>
          <p:cNvSpPr>
            <a:spLocks noChangeShapeType="1"/>
          </p:cNvSpPr>
          <p:nvPr/>
        </p:nvSpPr>
        <p:spPr bwMode="auto">
          <a:xfrm>
            <a:off x="3352801" y="48799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5" name="Line 118"/>
          <p:cNvSpPr>
            <a:spLocks noChangeShapeType="1"/>
          </p:cNvSpPr>
          <p:nvPr/>
        </p:nvSpPr>
        <p:spPr bwMode="auto">
          <a:xfrm>
            <a:off x="41910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6" name="Line 119"/>
          <p:cNvSpPr>
            <a:spLocks noChangeShapeType="1"/>
          </p:cNvSpPr>
          <p:nvPr/>
        </p:nvSpPr>
        <p:spPr bwMode="auto">
          <a:xfrm>
            <a:off x="61722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7" name="Line 120"/>
          <p:cNvSpPr>
            <a:spLocks noChangeShapeType="1"/>
          </p:cNvSpPr>
          <p:nvPr/>
        </p:nvSpPr>
        <p:spPr bwMode="auto">
          <a:xfrm>
            <a:off x="7362826" y="5413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8" name="Line 121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49" name="Line 122"/>
          <p:cNvSpPr>
            <a:spLocks noChangeShapeType="1"/>
          </p:cNvSpPr>
          <p:nvPr/>
        </p:nvSpPr>
        <p:spPr bwMode="auto">
          <a:xfrm>
            <a:off x="3700463" y="1585913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50" name="Line 123"/>
          <p:cNvSpPr>
            <a:spLocks noChangeShapeType="1"/>
          </p:cNvSpPr>
          <p:nvPr/>
        </p:nvSpPr>
        <p:spPr bwMode="auto">
          <a:xfrm>
            <a:off x="7391400" y="1552575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651" name="Group 124"/>
          <p:cNvGrpSpPr>
            <a:grpSpLocks/>
          </p:cNvGrpSpPr>
          <p:nvPr/>
        </p:nvGrpSpPr>
        <p:grpSpPr bwMode="auto">
          <a:xfrm>
            <a:off x="3200400" y="2528888"/>
            <a:ext cx="1219200" cy="366712"/>
            <a:chOff x="1056" y="1593"/>
            <a:chExt cx="768" cy="231"/>
          </a:xfrm>
        </p:grpSpPr>
        <p:sp>
          <p:nvSpPr>
            <p:cNvPr id="22657" name="Text Box 125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</a:t>
              </a:r>
            </a:p>
          </p:txBody>
        </p:sp>
        <p:sp>
          <p:nvSpPr>
            <p:cNvPr id="22658" name="Text Box 126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C’’</a:t>
              </a:r>
            </a:p>
          </p:txBody>
        </p:sp>
      </p:grpSp>
      <p:sp>
        <p:nvSpPr>
          <p:cNvPr id="22652" name="Rectangle 127"/>
          <p:cNvSpPr>
            <a:spLocks noChangeArrowheads="1"/>
          </p:cNvSpPr>
          <p:nvPr/>
        </p:nvSpPr>
        <p:spPr bwMode="auto">
          <a:xfrm>
            <a:off x="435927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653" name="Text Box 128"/>
          <p:cNvSpPr txBox="1">
            <a:spLocks noChangeArrowheads="1"/>
          </p:cNvSpPr>
          <p:nvPr/>
        </p:nvSpPr>
        <p:spPr bwMode="auto">
          <a:xfrm rot="21585109">
            <a:off x="4222750" y="5767388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22654" name="Oval 129"/>
          <p:cNvSpPr>
            <a:spLocks noChangeArrowheads="1"/>
          </p:cNvSpPr>
          <p:nvPr/>
        </p:nvSpPr>
        <p:spPr bwMode="auto">
          <a:xfrm>
            <a:off x="4067175" y="5014913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22655" name="AutoShape 130"/>
          <p:cNvCxnSpPr>
            <a:cxnSpLocks noChangeShapeType="1"/>
            <a:stCxn id="22654" idx="3"/>
            <a:endCxn id="22561" idx="0"/>
          </p:cNvCxnSpPr>
          <p:nvPr/>
        </p:nvCxnSpPr>
        <p:spPr bwMode="auto">
          <a:xfrm flipH="1">
            <a:off x="3927475" y="5197476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56" name="AutoShape 131"/>
          <p:cNvCxnSpPr>
            <a:cxnSpLocks noChangeShapeType="1"/>
            <a:stCxn id="22654" idx="5"/>
            <a:endCxn id="22652" idx="0"/>
          </p:cNvCxnSpPr>
          <p:nvPr/>
        </p:nvCxnSpPr>
        <p:spPr bwMode="auto">
          <a:xfrm>
            <a:off x="4257675" y="5197476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42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trees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7019925" y="38052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5308600" y="313372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815657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7597775" y="4960938"/>
            <a:ext cx="222250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8661400" y="49609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328612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4349750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8940801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84931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7878764" y="5549900"/>
            <a:ext cx="10953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7429501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6757989" y="5549900"/>
            <a:ext cx="111125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63087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475288" y="494823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4629151" y="5014914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387032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3509963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3062288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4068764" y="3302000"/>
            <a:ext cx="1233487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>
            <a:off x="5526088" y="3302000"/>
            <a:ext cx="1511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 flipH="1">
            <a:off x="6140450" y="3944939"/>
            <a:ext cx="8969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7261225" y="3944939"/>
            <a:ext cx="8953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>
            <a:off x="8380413" y="4533901"/>
            <a:ext cx="336550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7766051" y="4533901"/>
            <a:ext cx="39052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>
            <a:off x="6197600" y="4533900"/>
            <a:ext cx="33655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5581651" y="4533900"/>
            <a:ext cx="392113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 flipH="1">
            <a:off x="8548689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88296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 flipH="1">
            <a:off x="7486651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Line 47"/>
          <p:cNvSpPr>
            <a:spLocks noChangeShapeType="1"/>
          </p:cNvSpPr>
          <p:nvPr/>
        </p:nvSpPr>
        <p:spPr bwMode="auto">
          <a:xfrm>
            <a:off x="7766050" y="5175250"/>
            <a:ext cx="1666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 flipH="1">
            <a:off x="63658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66452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>
            <a:off x="4013201" y="3998913"/>
            <a:ext cx="392113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3" name="Line 51"/>
          <p:cNvSpPr>
            <a:spLocks noChangeShapeType="1"/>
          </p:cNvSpPr>
          <p:nvPr/>
        </p:nvSpPr>
        <p:spPr bwMode="auto">
          <a:xfrm flipH="1">
            <a:off x="3454400" y="3998913"/>
            <a:ext cx="446088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Line 52"/>
          <p:cNvSpPr>
            <a:spLocks noChangeShapeType="1"/>
          </p:cNvSpPr>
          <p:nvPr/>
        </p:nvSpPr>
        <p:spPr bwMode="auto">
          <a:xfrm flipH="1">
            <a:off x="4237039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Line 53"/>
          <p:cNvSpPr>
            <a:spLocks noChangeShapeType="1"/>
          </p:cNvSpPr>
          <p:nvPr/>
        </p:nvSpPr>
        <p:spPr bwMode="auto">
          <a:xfrm>
            <a:off x="4518026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6" name="Line 54"/>
          <p:cNvSpPr>
            <a:spLocks noChangeShapeType="1"/>
          </p:cNvSpPr>
          <p:nvPr/>
        </p:nvSpPr>
        <p:spPr bwMode="auto">
          <a:xfrm>
            <a:off x="3454401" y="4586289"/>
            <a:ext cx="112713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7" name="Line 55"/>
          <p:cNvSpPr>
            <a:spLocks noChangeShapeType="1"/>
          </p:cNvSpPr>
          <p:nvPr/>
        </p:nvSpPr>
        <p:spPr bwMode="auto">
          <a:xfrm flipH="1">
            <a:off x="3117851" y="4533901"/>
            <a:ext cx="1682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8" name="Text Box 56"/>
          <p:cNvSpPr txBox="1">
            <a:spLocks noChangeArrowheads="1"/>
          </p:cNvSpPr>
          <p:nvPr/>
        </p:nvSpPr>
        <p:spPr bwMode="auto">
          <a:xfrm rot="21585109">
            <a:off x="2893743" y="5161241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3609" name="Text Box 57"/>
          <p:cNvSpPr txBox="1">
            <a:spLocks noChangeArrowheads="1"/>
          </p:cNvSpPr>
          <p:nvPr/>
        </p:nvSpPr>
        <p:spPr bwMode="auto">
          <a:xfrm rot="21585109">
            <a:off x="3379788" y="51435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3610" name="Text Box 58"/>
          <p:cNvSpPr txBox="1">
            <a:spLocks noChangeArrowheads="1"/>
          </p:cNvSpPr>
          <p:nvPr/>
        </p:nvSpPr>
        <p:spPr bwMode="auto">
          <a:xfrm rot="21585109">
            <a:off x="3733800" y="5767388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23611" name="Text Box 59"/>
          <p:cNvSpPr txBox="1">
            <a:spLocks noChangeArrowheads="1"/>
          </p:cNvSpPr>
          <p:nvPr/>
        </p:nvSpPr>
        <p:spPr bwMode="auto">
          <a:xfrm rot="21585109">
            <a:off x="5308600" y="51228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3612" name="Text Box 60"/>
          <p:cNvSpPr txBox="1">
            <a:spLocks noChangeArrowheads="1"/>
          </p:cNvSpPr>
          <p:nvPr/>
        </p:nvSpPr>
        <p:spPr bwMode="auto">
          <a:xfrm rot="21585109">
            <a:off x="8388350" y="57292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3613" name="Text Box 61"/>
          <p:cNvSpPr txBox="1">
            <a:spLocks noChangeArrowheads="1"/>
          </p:cNvSpPr>
          <p:nvPr/>
        </p:nvSpPr>
        <p:spPr bwMode="auto">
          <a:xfrm rot="21585109">
            <a:off x="6640513" y="57245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3614" name="Text Box 62"/>
          <p:cNvSpPr txBox="1">
            <a:spLocks noChangeArrowheads="1"/>
          </p:cNvSpPr>
          <p:nvPr/>
        </p:nvSpPr>
        <p:spPr bwMode="auto">
          <a:xfrm rot="21585109">
            <a:off x="7805738" y="57245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3615" name="Text Box 63"/>
          <p:cNvSpPr txBox="1">
            <a:spLocks noChangeArrowheads="1"/>
          </p:cNvSpPr>
          <p:nvPr/>
        </p:nvSpPr>
        <p:spPr bwMode="auto">
          <a:xfrm rot="21585109">
            <a:off x="6224588" y="57292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3616" name="Text Box 64"/>
          <p:cNvSpPr txBox="1">
            <a:spLocks noChangeArrowheads="1"/>
          </p:cNvSpPr>
          <p:nvPr/>
        </p:nvSpPr>
        <p:spPr bwMode="auto">
          <a:xfrm rot="21585109">
            <a:off x="8824913" y="57102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3617" name="Text Box 65"/>
          <p:cNvSpPr txBox="1">
            <a:spLocks noChangeArrowheads="1"/>
          </p:cNvSpPr>
          <p:nvPr/>
        </p:nvSpPr>
        <p:spPr bwMode="auto">
          <a:xfrm rot="21585109">
            <a:off x="7324393" y="5708928"/>
            <a:ext cx="364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23618" name="Text Box 66"/>
          <p:cNvSpPr txBox="1">
            <a:spLocks noChangeArrowheads="1"/>
          </p:cNvSpPr>
          <p:nvPr/>
        </p:nvSpPr>
        <p:spPr bwMode="auto">
          <a:xfrm rot="21585109">
            <a:off x="4497388" y="51482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6462714" y="4948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620" name="Oval 68"/>
          <p:cNvSpPr>
            <a:spLocks noChangeArrowheads="1"/>
          </p:cNvSpPr>
          <p:nvPr/>
        </p:nvSpPr>
        <p:spPr bwMode="auto">
          <a:xfrm>
            <a:off x="5984875" y="43386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621" name="Oval 69"/>
          <p:cNvSpPr>
            <a:spLocks noChangeArrowheads="1"/>
          </p:cNvSpPr>
          <p:nvPr/>
        </p:nvSpPr>
        <p:spPr bwMode="auto">
          <a:xfrm>
            <a:off x="3894139" y="3805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622" name="Text Box 70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3623" name="Text Box 71"/>
          <p:cNvSpPr txBox="1">
            <a:spLocks noChangeArrowheads="1"/>
          </p:cNvSpPr>
          <p:nvPr/>
        </p:nvSpPr>
        <p:spPr bwMode="auto">
          <a:xfrm>
            <a:off x="19939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624" name="Text Box 72"/>
          <p:cNvSpPr txBox="1">
            <a:spLocks noChangeArrowheads="1"/>
          </p:cNvSpPr>
          <p:nvPr/>
        </p:nvSpPr>
        <p:spPr bwMode="auto">
          <a:xfrm>
            <a:off x="27559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3625" name="Text Box 73"/>
          <p:cNvSpPr txBox="1">
            <a:spLocks noChangeArrowheads="1"/>
          </p:cNvSpPr>
          <p:nvPr/>
        </p:nvSpPr>
        <p:spPr bwMode="auto">
          <a:xfrm>
            <a:off x="35941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626" name="Text Box 74"/>
          <p:cNvSpPr txBox="1">
            <a:spLocks noChangeArrowheads="1"/>
          </p:cNvSpPr>
          <p:nvPr/>
        </p:nvSpPr>
        <p:spPr bwMode="auto">
          <a:xfrm>
            <a:off x="4281488" y="23193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3627" name="Text Box 75"/>
          <p:cNvSpPr txBox="1">
            <a:spLocks noChangeArrowheads="1"/>
          </p:cNvSpPr>
          <p:nvPr/>
        </p:nvSpPr>
        <p:spPr bwMode="auto">
          <a:xfrm>
            <a:off x="4876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3628" name="Text Box 76"/>
          <p:cNvSpPr txBox="1">
            <a:spLocks noChangeArrowheads="1"/>
          </p:cNvSpPr>
          <p:nvPr/>
        </p:nvSpPr>
        <p:spPr bwMode="auto">
          <a:xfrm>
            <a:off x="53340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629" name="Text Box 77"/>
          <p:cNvSpPr txBox="1">
            <a:spLocks noChangeArrowheads="1"/>
          </p:cNvSpPr>
          <p:nvPr/>
        </p:nvSpPr>
        <p:spPr bwMode="auto">
          <a:xfrm>
            <a:off x="59436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3630" name="Text Box 79"/>
          <p:cNvSpPr txBox="1">
            <a:spLocks noChangeArrowheads="1"/>
          </p:cNvSpPr>
          <p:nvPr/>
        </p:nvSpPr>
        <p:spPr bwMode="auto">
          <a:xfrm>
            <a:off x="8534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3631" name="Text Box 80"/>
          <p:cNvSpPr txBox="1">
            <a:spLocks noChangeArrowheads="1"/>
          </p:cNvSpPr>
          <p:nvPr/>
        </p:nvSpPr>
        <p:spPr bwMode="auto">
          <a:xfrm>
            <a:off x="8915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23632" name="Text Box 81"/>
          <p:cNvSpPr txBox="1">
            <a:spLocks noChangeArrowheads="1"/>
          </p:cNvSpPr>
          <p:nvPr/>
        </p:nvSpPr>
        <p:spPr bwMode="auto">
          <a:xfrm>
            <a:off x="94488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3633" name="Line 82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34" name="Line 83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35" name="Line 84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36" name="Line 85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37" name="Line 86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38" name="Line 87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39" name="Line 88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40" name="Line 89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41" name="Line 90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42" name="Line 91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43" name="Line 92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44" name="Line 93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45" name="Line 94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46" name="Line 95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47" name="Line 96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48" name="Line 97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49" name="Line 98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50" name="Line 99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51" name="Line 100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52" name="Line 101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53" name="Line 102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54" name="Line 103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55" name="Line 104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56" name="Line 105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57" name="Line 106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58" name="Line 107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59" name="Line 108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0" name="Line 109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61" name="Line 110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2" name="Line 111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63" name="Line 112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4" name="Line 113"/>
          <p:cNvSpPr>
            <a:spLocks noChangeShapeType="1"/>
          </p:cNvSpPr>
          <p:nvPr/>
        </p:nvSpPr>
        <p:spPr bwMode="auto">
          <a:xfrm>
            <a:off x="4495801" y="4953000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5" name="Line 114"/>
          <p:cNvSpPr>
            <a:spLocks noChangeShapeType="1"/>
          </p:cNvSpPr>
          <p:nvPr/>
        </p:nvSpPr>
        <p:spPr bwMode="auto">
          <a:xfrm>
            <a:off x="5534026" y="4875214"/>
            <a:ext cx="333375" cy="1587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6" name="Line 115"/>
          <p:cNvSpPr>
            <a:spLocks noChangeShapeType="1"/>
          </p:cNvSpPr>
          <p:nvPr/>
        </p:nvSpPr>
        <p:spPr bwMode="auto">
          <a:xfrm>
            <a:off x="6248401" y="5413375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7" name="Line 116"/>
          <p:cNvSpPr>
            <a:spLocks noChangeShapeType="1"/>
          </p:cNvSpPr>
          <p:nvPr/>
        </p:nvSpPr>
        <p:spPr bwMode="auto">
          <a:xfrm>
            <a:off x="3352801" y="48799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8" name="Line 117"/>
          <p:cNvSpPr>
            <a:spLocks noChangeShapeType="1"/>
          </p:cNvSpPr>
          <p:nvPr/>
        </p:nvSpPr>
        <p:spPr bwMode="auto">
          <a:xfrm>
            <a:off x="41910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69" name="Line 118"/>
          <p:cNvSpPr>
            <a:spLocks noChangeShapeType="1"/>
          </p:cNvSpPr>
          <p:nvPr/>
        </p:nvSpPr>
        <p:spPr bwMode="auto">
          <a:xfrm>
            <a:off x="61722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70" name="Line 119"/>
          <p:cNvSpPr>
            <a:spLocks noChangeShapeType="1"/>
          </p:cNvSpPr>
          <p:nvPr/>
        </p:nvSpPr>
        <p:spPr bwMode="auto">
          <a:xfrm>
            <a:off x="7362826" y="5413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71" name="Line 120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72" name="Line 121"/>
          <p:cNvSpPr>
            <a:spLocks noChangeShapeType="1"/>
          </p:cNvSpPr>
          <p:nvPr/>
        </p:nvSpPr>
        <p:spPr bwMode="auto">
          <a:xfrm>
            <a:off x="3700463" y="1585913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73" name="Line 122"/>
          <p:cNvSpPr>
            <a:spLocks noChangeShapeType="1"/>
          </p:cNvSpPr>
          <p:nvPr/>
        </p:nvSpPr>
        <p:spPr bwMode="auto">
          <a:xfrm>
            <a:off x="7391400" y="1552575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3674" name="Group 123"/>
          <p:cNvGrpSpPr>
            <a:grpSpLocks/>
          </p:cNvGrpSpPr>
          <p:nvPr/>
        </p:nvGrpSpPr>
        <p:grpSpPr bwMode="auto">
          <a:xfrm>
            <a:off x="3200400" y="2528888"/>
            <a:ext cx="1219200" cy="366712"/>
            <a:chOff x="1056" y="1593"/>
            <a:chExt cx="768" cy="231"/>
          </a:xfrm>
        </p:grpSpPr>
        <p:sp>
          <p:nvSpPr>
            <p:cNvPr id="23683" name="Text Box 124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</a:t>
              </a:r>
            </a:p>
          </p:txBody>
        </p:sp>
        <p:sp>
          <p:nvSpPr>
            <p:cNvPr id="23684" name="Text Box 125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C’’</a:t>
              </a:r>
            </a:p>
          </p:txBody>
        </p:sp>
      </p:grpSp>
      <p:sp>
        <p:nvSpPr>
          <p:cNvPr id="23675" name="Rectangle 126"/>
          <p:cNvSpPr>
            <a:spLocks noChangeArrowheads="1"/>
          </p:cNvSpPr>
          <p:nvPr/>
        </p:nvSpPr>
        <p:spPr bwMode="auto">
          <a:xfrm>
            <a:off x="435927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676" name="Text Box 127"/>
          <p:cNvSpPr txBox="1">
            <a:spLocks noChangeArrowheads="1"/>
          </p:cNvSpPr>
          <p:nvPr/>
        </p:nvSpPr>
        <p:spPr bwMode="auto">
          <a:xfrm rot="21585109">
            <a:off x="4222750" y="5767388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23677" name="Oval 128"/>
          <p:cNvSpPr>
            <a:spLocks noChangeArrowheads="1"/>
          </p:cNvSpPr>
          <p:nvPr/>
        </p:nvSpPr>
        <p:spPr bwMode="auto">
          <a:xfrm>
            <a:off x="4067175" y="5014913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23678" name="AutoShape 129"/>
          <p:cNvCxnSpPr>
            <a:cxnSpLocks noChangeShapeType="1"/>
            <a:stCxn id="23677" idx="3"/>
            <a:endCxn id="23585" idx="0"/>
          </p:cNvCxnSpPr>
          <p:nvPr/>
        </p:nvCxnSpPr>
        <p:spPr bwMode="auto">
          <a:xfrm flipH="1">
            <a:off x="3927475" y="5197476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79" name="AutoShape 130"/>
          <p:cNvCxnSpPr>
            <a:cxnSpLocks noChangeShapeType="1"/>
            <a:stCxn id="23677" idx="5"/>
            <a:endCxn id="23675" idx="0"/>
          </p:cNvCxnSpPr>
          <p:nvPr/>
        </p:nvCxnSpPr>
        <p:spPr bwMode="auto">
          <a:xfrm>
            <a:off x="4257675" y="5197476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680" name="Group 131"/>
          <p:cNvGrpSpPr>
            <a:grpSpLocks/>
          </p:cNvGrpSpPr>
          <p:nvPr/>
        </p:nvGrpSpPr>
        <p:grpSpPr bwMode="auto">
          <a:xfrm>
            <a:off x="6934200" y="2438401"/>
            <a:ext cx="1219200" cy="366713"/>
            <a:chOff x="1056" y="1593"/>
            <a:chExt cx="768" cy="231"/>
          </a:xfrm>
        </p:grpSpPr>
        <p:sp>
          <p:nvSpPr>
            <p:cNvPr id="23681" name="Text Box 132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H’</a:t>
              </a:r>
            </a:p>
          </p:txBody>
        </p:sp>
        <p:sp>
          <p:nvSpPr>
            <p:cNvPr id="23682" name="Text Box 133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H’’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3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trees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7019925" y="38052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5308600" y="313372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815657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7597775" y="4960938"/>
            <a:ext cx="222250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8661400" y="49609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3286125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4349750" y="4371976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8940801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84931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7878764" y="5549900"/>
            <a:ext cx="10953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7189788" y="6172200"/>
            <a:ext cx="112712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6757989" y="5549900"/>
            <a:ext cx="111125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6308726" y="55499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5475288" y="494823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4629151" y="5014914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387032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3509963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11" name="Rectangle 35"/>
          <p:cNvSpPr>
            <a:spLocks noChangeArrowheads="1"/>
          </p:cNvSpPr>
          <p:nvPr/>
        </p:nvSpPr>
        <p:spPr bwMode="auto">
          <a:xfrm>
            <a:off x="3062288" y="5014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4068764" y="3302000"/>
            <a:ext cx="1233487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>
            <a:off x="5526088" y="3302000"/>
            <a:ext cx="1511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 flipH="1">
            <a:off x="6140450" y="3944939"/>
            <a:ext cx="8969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7261225" y="3944939"/>
            <a:ext cx="8953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8380413" y="4533901"/>
            <a:ext cx="336550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7766051" y="4533901"/>
            <a:ext cx="39052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>
            <a:off x="6197600" y="4533900"/>
            <a:ext cx="33655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5581651" y="4533900"/>
            <a:ext cx="392113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 flipH="1">
            <a:off x="8548689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88296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 flipH="1">
            <a:off x="7486651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>
            <a:off x="7766050" y="5175250"/>
            <a:ext cx="1666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 flipH="1">
            <a:off x="63658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6645276" y="5175250"/>
            <a:ext cx="168275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Line 50"/>
          <p:cNvSpPr>
            <a:spLocks noChangeShapeType="1"/>
          </p:cNvSpPr>
          <p:nvPr/>
        </p:nvSpPr>
        <p:spPr bwMode="auto">
          <a:xfrm>
            <a:off x="4013201" y="3998913"/>
            <a:ext cx="392113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Line 51"/>
          <p:cNvSpPr>
            <a:spLocks noChangeShapeType="1"/>
          </p:cNvSpPr>
          <p:nvPr/>
        </p:nvSpPr>
        <p:spPr bwMode="auto">
          <a:xfrm flipH="1">
            <a:off x="3454400" y="3998913"/>
            <a:ext cx="446088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Line 52"/>
          <p:cNvSpPr>
            <a:spLocks noChangeShapeType="1"/>
          </p:cNvSpPr>
          <p:nvPr/>
        </p:nvSpPr>
        <p:spPr bwMode="auto">
          <a:xfrm flipH="1">
            <a:off x="4237039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53"/>
          <p:cNvSpPr>
            <a:spLocks noChangeShapeType="1"/>
          </p:cNvSpPr>
          <p:nvPr/>
        </p:nvSpPr>
        <p:spPr bwMode="auto">
          <a:xfrm>
            <a:off x="4518026" y="4586289"/>
            <a:ext cx="168275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Line 54"/>
          <p:cNvSpPr>
            <a:spLocks noChangeShapeType="1"/>
          </p:cNvSpPr>
          <p:nvPr/>
        </p:nvSpPr>
        <p:spPr bwMode="auto">
          <a:xfrm>
            <a:off x="3454401" y="4586289"/>
            <a:ext cx="112713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Line 55"/>
          <p:cNvSpPr>
            <a:spLocks noChangeShapeType="1"/>
          </p:cNvSpPr>
          <p:nvPr/>
        </p:nvSpPr>
        <p:spPr bwMode="auto">
          <a:xfrm flipH="1">
            <a:off x="3117851" y="4533901"/>
            <a:ext cx="1682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 rot="21585109">
            <a:off x="2893743" y="5161241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4633" name="Text Box 57"/>
          <p:cNvSpPr txBox="1">
            <a:spLocks noChangeArrowheads="1"/>
          </p:cNvSpPr>
          <p:nvPr/>
        </p:nvSpPr>
        <p:spPr bwMode="auto">
          <a:xfrm rot="21585109">
            <a:off x="3379788" y="51435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4634" name="Text Box 58"/>
          <p:cNvSpPr txBox="1">
            <a:spLocks noChangeArrowheads="1"/>
          </p:cNvSpPr>
          <p:nvPr/>
        </p:nvSpPr>
        <p:spPr bwMode="auto">
          <a:xfrm rot="21585109">
            <a:off x="3733800" y="5767388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24635" name="Text Box 59"/>
          <p:cNvSpPr txBox="1">
            <a:spLocks noChangeArrowheads="1"/>
          </p:cNvSpPr>
          <p:nvPr/>
        </p:nvSpPr>
        <p:spPr bwMode="auto">
          <a:xfrm rot="21585109">
            <a:off x="5308600" y="51228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4636" name="Text Box 60"/>
          <p:cNvSpPr txBox="1">
            <a:spLocks noChangeArrowheads="1"/>
          </p:cNvSpPr>
          <p:nvPr/>
        </p:nvSpPr>
        <p:spPr bwMode="auto">
          <a:xfrm rot="21585109">
            <a:off x="8388350" y="57292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 rot="21585109">
            <a:off x="6640513" y="57245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4638" name="Text Box 62"/>
          <p:cNvSpPr txBox="1">
            <a:spLocks noChangeArrowheads="1"/>
          </p:cNvSpPr>
          <p:nvPr/>
        </p:nvSpPr>
        <p:spPr bwMode="auto">
          <a:xfrm rot="21585109">
            <a:off x="7805738" y="57245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4639" name="Text Box 63"/>
          <p:cNvSpPr txBox="1">
            <a:spLocks noChangeArrowheads="1"/>
          </p:cNvSpPr>
          <p:nvPr/>
        </p:nvSpPr>
        <p:spPr bwMode="auto">
          <a:xfrm rot="21585109">
            <a:off x="6224588" y="57292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4640" name="Text Box 64"/>
          <p:cNvSpPr txBox="1">
            <a:spLocks noChangeArrowheads="1"/>
          </p:cNvSpPr>
          <p:nvPr/>
        </p:nvSpPr>
        <p:spPr bwMode="auto">
          <a:xfrm rot="21585109">
            <a:off x="8824913" y="57102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4641" name="Text Box 65"/>
          <p:cNvSpPr txBox="1">
            <a:spLocks noChangeArrowheads="1"/>
          </p:cNvSpPr>
          <p:nvPr/>
        </p:nvSpPr>
        <p:spPr bwMode="auto">
          <a:xfrm rot="21585109">
            <a:off x="7086600" y="633253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</a:t>
            </a:r>
          </a:p>
        </p:txBody>
      </p:sp>
      <p:sp>
        <p:nvSpPr>
          <p:cNvPr id="24642" name="Text Box 66"/>
          <p:cNvSpPr txBox="1">
            <a:spLocks noChangeArrowheads="1"/>
          </p:cNvSpPr>
          <p:nvPr/>
        </p:nvSpPr>
        <p:spPr bwMode="auto">
          <a:xfrm rot="21585109">
            <a:off x="4497388" y="51482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4643" name="Oval 67"/>
          <p:cNvSpPr>
            <a:spLocks noChangeArrowheads="1"/>
          </p:cNvSpPr>
          <p:nvPr/>
        </p:nvSpPr>
        <p:spPr bwMode="auto">
          <a:xfrm>
            <a:off x="6462714" y="4948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44" name="Oval 68"/>
          <p:cNvSpPr>
            <a:spLocks noChangeArrowheads="1"/>
          </p:cNvSpPr>
          <p:nvPr/>
        </p:nvSpPr>
        <p:spPr bwMode="auto">
          <a:xfrm>
            <a:off x="5984875" y="4338638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45" name="Oval 69"/>
          <p:cNvSpPr>
            <a:spLocks noChangeArrowheads="1"/>
          </p:cNvSpPr>
          <p:nvPr/>
        </p:nvSpPr>
        <p:spPr bwMode="auto">
          <a:xfrm>
            <a:off x="3894139" y="3805238"/>
            <a:ext cx="22383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646" name="Text Box 70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4647" name="Text Box 71"/>
          <p:cNvSpPr txBox="1">
            <a:spLocks noChangeArrowheads="1"/>
          </p:cNvSpPr>
          <p:nvPr/>
        </p:nvSpPr>
        <p:spPr bwMode="auto">
          <a:xfrm>
            <a:off x="19939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648" name="Text Box 72"/>
          <p:cNvSpPr txBox="1">
            <a:spLocks noChangeArrowheads="1"/>
          </p:cNvSpPr>
          <p:nvPr/>
        </p:nvSpPr>
        <p:spPr bwMode="auto">
          <a:xfrm>
            <a:off x="27559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4649" name="Text Box 73"/>
          <p:cNvSpPr txBox="1">
            <a:spLocks noChangeArrowheads="1"/>
          </p:cNvSpPr>
          <p:nvPr/>
        </p:nvSpPr>
        <p:spPr bwMode="auto">
          <a:xfrm>
            <a:off x="3594100" y="23241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4650" name="Text Box 74"/>
          <p:cNvSpPr txBox="1">
            <a:spLocks noChangeArrowheads="1"/>
          </p:cNvSpPr>
          <p:nvPr/>
        </p:nvSpPr>
        <p:spPr bwMode="auto">
          <a:xfrm>
            <a:off x="4281488" y="231933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4651" name="Text Box 75"/>
          <p:cNvSpPr txBox="1">
            <a:spLocks noChangeArrowheads="1"/>
          </p:cNvSpPr>
          <p:nvPr/>
        </p:nvSpPr>
        <p:spPr bwMode="auto">
          <a:xfrm>
            <a:off x="48768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652" name="Text Box 76"/>
          <p:cNvSpPr txBox="1">
            <a:spLocks noChangeArrowheads="1"/>
          </p:cNvSpPr>
          <p:nvPr/>
        </p:nvSpPr>
        <p:spPr bwMode="auto">
          <a:xfrm>
            <a:off x="53340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4653" name="Text Box 77"/>
          <p:cNvSpPr txBox="1">
            <a:spLocks noChangeArrowheads="1"/>
          </p:cNvSpPr>
          <p:nvPr/>
        </p:nvSpPr>
        <p:spPr bwMode="auto">
          <a:xfrm>
            <a:off x="5943600" y="23002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4654" name="Text Box 78"/>
          <p:cNvSpPr txBox="1">
            <a:spLocks noChangeArrowheads="1"/>
          </p:cNvSpPr>
          <p:nvPr/>
        </p:nvSpPr>
        <p:spPr bwMode="auto">
          <a:xfrm>
            <a:off x="8534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4655" name="Text Box 79"/>
          <p:cNvSpPr txBox="1">
            <a:spLocks noChangeArrowheads="1"/>
          </p:cNvSpPr>
          <p:nvPr/>
        </p:nvSpPr>
        <p:spPr bwMode="auto">
          <a:xfrm>
            <a:off x="89154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24656" name="Text Box 80"/>
          <p:cNvSpPr txBox="1">
            <a:spLocks noChangeArrowheads="1"/>
          </p:cNvSpPr>
          <p:nvPr/>
        </p:nvSpPr>
        <p:spPr bwMode="auto">
          <a:xfrm>
            <a:off x="9448800" y="2286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4657" name="Line 81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58" name="Line 82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9" name="Line 83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60" name="Line 84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Line 85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62" name="Line 86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7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64" name="Line 88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66" name="Line 90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68" name="Line 92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70" name="Line 94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72" name="Line 96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3" name="Line 97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74" name="Line 98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9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76" name="Line 100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101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78" name="Line 102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" name="Line 103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80" name="Line 104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Line 105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2" name="Line 106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83" name="Line 107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Line 108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85" name="Line 109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10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87" name="Line 111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8" name="Line 112"/>
          <p:cNvSpPr>
            <a:spLocks noChangeShapeType="1"/>
          </p:cNvSpPr>
          <p:nvPr/>
        </p:nvSpPr>
        <p:spPr bwMode="auto">
          <a:xfrm>
            <a:off x="4495801" y="4953000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3"/>
          <p:cNvSpPr>
            <a:spLocks noChangeShapeType="1"/>
          </p:cNvSpPr>
          <p:nvPr/>
        </p:nvSpPr>
        <p:spPr bwMode="auto">
          <a:xfrm>
            <a:off x="5534026" y="4875214"/>
            <a:ext cx="333375" cy="1587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Line 114"/>
          <p:cNvSpPr>
            <a:spLocks noChangeShapeType="1"/>
          </p:cNvSpPr>
          <p:nvPr/>
        </p:nvSpPr>
        <p:spPr bwMode="auto">
          <a:xfrm>
            <a:off x="6248401" y="5413375"/>
            <a:ext cx="333375" cy="1588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1" name="Line 115"/>
          <p:cNvSpPr>
            <a:spLocks noChangeShapeType="1"/>
          </p:cNvSpPr>
          <p:nvPr/>
        </p:nvSpPr>
        <p:spPr bwMode="auto">
          <a:xfrm>
            <a:off x="3352801" y="48799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6"/>
          <p:cNvSpPr>
            <a:spLocks noChangeShapeType="1"/>
          </p:cNvSpPr>
          <p:nvPr/>
        </p:nvSpPr>
        <p:spPr bwMode="auto">
          <a:xfrm>
            <a:off x="41910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Line 117"/>
          <p:cNvSpPr>
            <a:spLocks noChangeShapeType="1"/>
          </p:cNvSpPr>
          <p:nvPr/>
        </p:nvSpPr>
        <p:spPr bwMode="auto">
          <a:xfrm>
            <a:off x="6172201" y="4270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4" name="Line 118"/>
          <p:cNvSpPr>
            <a:spLocks noChangeShapeType="1"/>
          </p:cNvSpPr>
          <p:nvPr/>
        </p:nvSpPr>
        <p:spPr bwMode="auto">
          <a:xfrm>
            <a:off x="7362826" y="5413375"/>
            <a:ext cx="3333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9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Line 120"/>
          <p:cNvSpPr>
            <a:spLocks noChangeShapeType="1"/>
          </p:cNvSpPr>
          <p:nvPr/>
        </p:nvSpPr>
        <p:spPr bwMode="auto">
          <a:xfrm>
            <a:off x="3700463" y="1585913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7" name="Line 121"/>
          <p:cNvSpPr>
            <a:spLocks noChangeShapeType="1"/>
          </p:cNvSpPr>
          <p:nvPr/>
        </p:nvSpPr>
        <p:spPr bwMode="auto">
          <a:xfrm>
            <a:off x="7391400" y="1552575"/>
            <a:ext cx="0" cy="990600"/>
          </a:xfrm>
          <a:prstGeom prst="line">
            <a:avLst/>
          </a:prstGeom>
          <a:noFill/>
          <a:ln w="444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98" name="Group 122"/>
          <p:cNvGrpSpPr>
            <a:grpSpLocks/>
          </p:cNvGrpSpPr>
          <p:nvPr/>
        </p:nvGrpSpPr>
        <p:grpSpPr bwMode="auto">
          <a:xfrm>
            <a:off x="3200400" y="2528888"/>
            <a:ext cx="1219200" cy="366712"/>
            <a:chOff x="1056" y="1593"/>
            <a:chExt cx="768" cy="231"/>
          </a:xfrm>
        </p:grpSpPr>
        <p:sp>
          <p:nvSpPr>
            <p:cNvPr id="24716" name="Text Box 123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</a:t>
              </a:r>
            </a:p>
          </p:txBody>
        </p:sp>
        <p:sp>
          <p:nvSpPr>
            <p:cNvPr id="24717" name="Text Box 124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C’’</a:t>
              </a:r>
            </a:p>
          </p:txBody>
        </p:sp>
      </p:grpSp>
      <p:sp>
        <p:nvSpPr>
          <p:cNvPr id="24699" name="Rectangle 125"/>
          <p:cNvSpPr>
            <a:spLocks noChangeArrowheads="1"/>
          </p:cNvSpPr>
          <p:nvPr/>
        </p:nvSpPr>
        <p:spPr bwMode="auto">
          <a:xfrm>
            <a:off x="4359276" y="5638800"/>
            <a:ext cx="112713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700" name="Text Box 126"/>
          <p:cNvSpPr txBox="1">
            <a:spLocks noChangeArrowheads="1"/>
          </p:cNvSpPr>
          <p:nvPr/>
        </p:nvSpPr>
        <p:spPr bwMode="auto">
          <a:xfrm rot="21585109">
            <a:off x="4222750" y="5767388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24701" name="Oval 127"/>
          <p:cNvSpPr>
            <a:spLocks noChangeArrowheads="1"/>
          </p:cNvSpPr>
          <p:nvPr/>
        </p:nvSpPr>
        <p:spPr bwMode="auto">
          <a:xfrm>
            <a:off x="4067175" y="5014913"/>
            <a:ext cx="22383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24702" name="AutoShape 128"/>
          <p:cNvCxnSpPr>
            <a:cxnSpLocks noChangeShapeType="1"/>
            <a:stCxn id="24701" idx="3"/>
            <a:endCxn id="24609" idx="0"/>
          </p:cNvCxnSpPr>
          <p:nvPr/>
        </p:nvCxnSpPr>
        <p:spPr bwMode="auto">
          <a:xfrm flipH="1">
            <a:off x="3927475" y="5197476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03" name="AutoShape 129"/>
          <p:cNvCxnSpPr>
            <a:cxnSpLocks noChangeShapeType="1"/>
            <a:stCxn id="24701" idx="5"/>
            <a:endCxn id="24699" idx="0"/>
          </p:cNvCxnSpPr>
          <p:nvPr/>
        </p:nvCxnSpPr>
        <p:spPr bwMode="auto">
          <a:xfrm>
            <a:off x="4257675" y="5197476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704" name="Group 130"/>
          <p:cNvGrpSpPr>
            <a:grpSpLocks/>
          </p:cNvGrpSpPr>
          <p:nvPr/>
        </p:nvGrpSpPr>
        <p:grpSpPr bwMode="auto">
          <a:xfrm>
            <a:off x="6934200" y="2438401"/>
            <a:ext cx="1219200" cy="366713"/>
            <a:chOff x="1056" y="1593"/>
            <a:chExt cx="768" cy="231"/>
          </a:xfrm>
        </p:grpSpPr>
        <p:sp>
          <p:nvSpPr>
            <p:cNvPr id="24714" name="Text Box 131"/>
            <p:cNvSpPr txBox="1">
              <a:spLocks noChangeArrowheads="1"/>
            </p:cNvSpPr>
            <p:nvPr/>
          </p:nvSpPr>
          <p:spPr bwMode="auto">
            <a:xfrm>
              <a:off x="1056" y="1593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H’</a:t>
              </a:r>
            </a:p>
          </p:txBody>
        </p:sp>
        <p:sp>
          <p:nvSpPr>
            <p:cNvPr id="24715" name="Text Box 132"/>
            <p:cNvSpPr txBox="1">
              <a:spLocks noChangeArrowheads="1"/>
            </p:cNvSpPr>
            <p:nvPr/>
          </p:nvSpPr>
          <p:spPr bwMode="auto">
            <a:xfrm>
              <a:off x="1440" y="1593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H’’</a:t>
              </a:r>
            </a:p>
          </p:txBody>
        </p:sp>
      </p:grpSp>
      <p:sp>
        <p:nvSpPr>
          <p:cNvPr id="24705" name="Rectangle 133"/>
          <p:cNvSpPr>
            <a:spLocks noChangeArrowheads="1"/>
          </p:cNvSpPr>
          <p:nvPr/>
        </p:nvSpPr>
        <p:spPr bwMode="auto">
          <a:xfrm>
            <a:off x="7700963" y="6157914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706" name="Text Box 134"/>
          <p:cNvSpPr txBox="1">
            <a:spLocks noChangeArrowheads="1"/>
          </p:cNvSpPr>
          <p:nvPr/>
        </p:nvSpPr>
        <p:spPr bwMode="auto">
          <a:xfrm rot="21585109">
            <a:off x="7597775" y="6318251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H’’</a:t>
            </a:r>
          </a:p>
        </p:txBody>
      </p:sp>
      <p:sp>
        <p:nvSpPr>
          <p:cNvPr id="24707" name="Oval 135"/>
          <p:cNvSpPr>
            <a:spLocks noChangeArrowheads="1"/>
          </p:cNvSpPr>
          <p:nvPr/>
        </p:nvSpPr>
        <p:spPr bwMode="auto">
          <a:xfrm>
            <a:off x="7329488" y="5562601"/>
            <a:ext cx="222250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24708" name="AutoShape 136"/>
          <p:cNvCxnSpPr>
            <a:cxnSpLocks noChangeShapeType="1"/>
            <a:stCxn id="24707" idx="3"/>
            <a:endCxn id="24604" idx="0"/>
          </p:cNvCxnSpPr>
          <p:nvPr/>
        </p:nvCxnSpPr>
        <p:spPr bwMode="auto">
          <a:xfrm flipH="1">
            <a:off x="7246939" y="5745164"/>
            <a:ext cx="115887" cy="427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09" name="AutoShape 137"/>
          <p:cNvCxnSpPr>
            <a:cxnSpLocks noChangeShapeType="1"/>
            <a:stCxn id="24707" idx="5"/>
            <a:endCxn id="24705" idx="0"/>
          </p:cNvCxnSpPr>
          <p:nvPr/>
        </p:nvCxnSpPr>
        <p:spPr bwMode="auto">
          <a:xfrm>
            <a:off x="7518401" y="5745163"/>
            <a:ext cx="239713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962" name="Line 138"/>
          <p:cNvSpPr>
            <a:spLocks noChangeShapeType="1"/>
          </p:cNvSpPr>
          <p:nvPr/>
        </p:nvSpPr>
        <p:spPr bwMode="auto">
          <a:xfrm>
            <a:off x="4191000" y="5486400"/>
            <a:ext cx="3810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963" name="Line 139"/>
          <p:cNvSpPr>
            <a:spLocks noChangeShapeType="1"/>
          </p:cNvSpPr>
          <p:nvPr/>
        </p:nvSpPr>
        <p:spPr bwMode="auto">
          <a:xfrm>
            <a:off x="4419600" y="4800600"/>
            <a:ext cx="3810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964" name="Line 140"/>
          <p:cNvSpPr>
            <a:spLocks noChangeShapeType="1"/>
          </p:cNvSpPr>
          <p:nvPr/>
        </p:nvSpPr>
        <p:spPr bwMode="auto">
          <a:xfrm>
            <a:off x="6172200" y="4191000"/>
            <a:ext cx="3810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965" name="Line 141"/>
          <p:cNvSpPr>
            <a:spLocks noChangeShapeType="1"/>
          </p:cNvSpPr>
          <p:nvPr/>
        </p:nvSpPr>
        <p:spPr bwMode="auto">
          <a:xfrm>
            <a:off x="7086600" y="6019800"/>
            <a:ext cx="381000" cy="0"/>
          </a:xfrm>
          <a:prstGeom prst="line">
            <a:avLst/>
          </a:prstGeom>
          <a:noFill/>
          <a:ln w="317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2057400" y="16002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about rebalancing  ?  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Rotations….</a:t>
            </a:r>
          </a:p>
        </p:txBody>
      </p:sp>
      <p:sp>
        <p:nvSpPr>
          <p:cNvPr id="25604" name="Oval 6"/>
          <p:cNvSpPr>
            <a:spLocks noChangeArrowheads="1"/>
          </p:cNvSpPr>
          <p:nvPr/>
        </p:nvSpPr>
        <p:spPr bwMode="auto">
          <a:xfrm>
            <a:off x="3810000" y="2681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5605" name="AutoShape 7"/>
          <p:cNvSpPr>
            <a:spLocks noChangeArrowheads="1"/>
          </p:cNvSpPr>
          <p:nvPr/>
        </p:nvSpPr>
        <p:spPr bwMode="auto">
          <a:xfrm>
            <a:off x="3200400" y="35956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5606" name="Oval 8"/>
          <p:cNvSpPr>
            <a:spLocks noChangeArrowheads="1"/>
          </p:cNvSpPr>
          <p:nvPr/>
        </p:nvSpPr>
        <p:spPr bwMode="auto">
          <a:xfrm>
            <a:off x="4495800" y="37480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25607" name="AutoShape 9"/>
          <p:cNvSpPr>
            <a:spLocks noChangeArrowheads="1"/>
          </p:cNvSpPr>
          <p:nvPr/>
        </p:nvSpPr>
        <p:spPr bwMode="auto">
          <a:xfrm>
            <a:off x="3962400" y="46624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5608" name="AutoShape 10"/>
          <p:cNvSpPr>
            <a:spLocks noChangeArrowheads="1"/>
          </p:cNvSpPr>
          <p:nvPr/>
        </p:nvSpPr>
        <p:spPr bwMode="auto">
          <a:xfrm>
            <a:off x="4953000" y="46624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5609" name="AutoShape 11"/>
          <p:cNvCxnSpPr>
            <a:cxnSpLocks noChangeShapeType="1"/>
            <a:stCxn id="25604" idx="5"/>
            <a:endCxn id="25606" idx="0"/>
          </p:cNvCxnSpPr>
          <p:nvPr/>
        </p:nvCxnSpPr>
        <p:spPr bwMode="auto">
          <a:xfrm>
            <a:off x="4070350" y="2941638"/>
            <a:ext cx="5778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AutoShape 12"/>
          <p:cNvCxnSpPr>
            <a:cxnSpLocks noChangeShapeType="1"/>
            <a:stCxn id="25604" idx="3"/>
            <a:endCxn id="25605" idx="0"/>
          </p:cNvCxnSpPr>
          <p:nvPr/>
        </p:nvCxnSpPr>
        <p:spPr bwMode="auto">
          <a:xfrm flipH="1">
            <a:off x="3390900" y="2941638"/>
            <a:ext cx="4635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AutoShape 13"/>
          <p:cNvCxnSpPr>
            <a:cxnSpLocks noChangeShapeType="1"/>
            <a:stCxn id="25606" idx="3"/>
            <a:endCxn id="25607" idx="0"/>
          </p:cNvCxnSpPr>
          <p:nvPr/>
        </p:nvCxnSpPr>
        <p:spPr bwMode="auto">
          <a:xfrm flipH="1">
            <a:off x="4152900" y="40084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AutoShape 14"/>
          <p:cNvCxnSpPr>
            <a:cxnSpLocks noChangeShapeType="1"/>
            <a:stCxn id="25606" idx="5"/>
            <a:endCxn id="25608" idx="0"/>
          </p:cNvCxnSpPr>
          <p:nvPr/>
        </p:nvCxnSpPr>
        <p:spPr bwMode="auto">
          <a:xfrm>
            <a:off x="4756150" y="40084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7"/>
          <p:cNvSpPr>
            <a:spLocks noChangeArrowheads="1"/>
          </p:cNvSpPr>
          <p:nvPr/>
        </p:nvSpPr>
        <p:spPr bwMode="auto">
          <a:xfrm>
            <a:off x="7848600" y="2667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25614" name="Oval 18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5615" name="AutoShape 19"/>
          <p:cNvSpPr>
            <a:spLocks noChangeArrowheads="1"/>
          </p:cNvSpPr>
          <p:nvPr/>
        </p:nvSpPr>
        <p:spPr bwMode="auto">
          <a:xfrm>
            <a:off x="7848600" y="47244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5616" name="AutoShape 20"/>
          <p:cNvSpPr>
            <a:spLocks noChangeArrowheads="1"/>
          </p:cNvSpPr>
          <p:nvPr/>
        </p:nvSpPr>
        <p:spPr bwMode="auto">
          <a:xfrm>
            <a:off x="8610600" y="37338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5617" name="AutoShape 21"/>
          <p:cNvSpPr>
            <a:spLocks noChangeArrowheads="1"/>
          </p:cNvSpPr>
          <p:nvPr/>
        </p:nvSpPr>
        <p:spPr bwMode="auto">
          <a:xfrm>
            <a:off x="6934200" y="47244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5618" name="AutoShape 22"/>
          <p:cNvCxnSpPr>
            <a:cxnSpLocks noChangeShapeType="1"/>
            <a:stCxn id="25614" idx="5"/>
            <a:endCxn id="25615" idx="0"/>
          </p:cNvCxnSpPr>
          <p:nvPr/>
        </p:nvCxnSpPr>
        <p:spPr bwMode="auto">
          <a:xfrm>
            <a:off x="7727950" y="3994150"/>
            <a:ext cx="31115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AutoShape 23"/>
          <p:cNvCxnSpPr>
            <a:cxnSpLocks noChangeShapeType="1"/>
            <a:stCxn id="25614" idx="3"/>
            <a:endCxn id="25617" idx="0"/>
          </p:cNvCxnSpPr>
          <p:nvPr/>
        </p:nvCxnSpPr>
        <p:spPr bwMode="auto">
          <a:xfrm flipH="1">
            <a:off x="7124700" y="3994150"/>
            <a:ext cx="38735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AutoShape 24"/>
          <p:cNvCxnSpPr>
            <a:cxnSpLocks noChangeShapeType="1"/>
            <a:stCxn id="25613" idx="3"/>
            <a:endCxn id="25614" idx="0"/>
          </p:cNvCxnSpPr>
          <p:nvPr/>
        </p:nvCxnSpPr>
        <p:spPr bwMode="auto">
          <a:xfrm flipH="1">
            <a:off x="7620000" y="2927350"/>
            <a:ext cx="2730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AutoShape 25"/>
          <p:cNvCxnSpPr>
            <a:cxnSpLocks noChangeShapeType="1"/>
            <a:stCxn id="25613" idx="5"/>
            <a:endCxn id="25616" idx="0"/>
          </p:cNvCxnSpPr>
          <p:nvPr/>
        </p:nvCxnSpPr>
        <p:spPr bwMode="auto">
          <a:xfrm>
            <a:off x="8108950" y="2927350"/>
            <a:ext cx="6921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2" name="Text Box 26"/>
          <p:cNvSpPr txBox="1">
            <a:spLocks noChangeArrowheads="1"/>
          </p:cNvSpPr>
          <p:nvPr/>
        </p:nvSpPr>
        <p:spPr bwMode="auto">
          <a:xfrm>
            <a:off x="5562600" y="283368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&lt;===&gt;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657600" y="2438400"/>
            <a:ext cx="457200" cy="114300"/>
            <a:chOff x="1344" y="1560"/>
            <a:chExt cx="288" cy="72"/>
          </a:xfrm>
        </p:grpSpPr>
        <p:sp>
          <p:nvSpPr>
            <p:cNvPr id="25655" name="Line 27"/>
            <p:cNvSpPr>
              <a:spLocks noChangeShapeType="1"/>
            </p:cNvSpPr>
            <p:nvPr/>
          </p:nvSpPr>
          <p:spPr bwMode="auto">
            <a:xfrm>
              <a:off x="1344" y="1560"/>
              <a:ext cx="288" cy="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6" name="Line 29"/>
            <p:cNvSpPr>
              <a:spLocks noChangeShapeType="1"/>
            </p:cNvSpPr>
            <p:nvPr/>
          </p:nvSpPr>
          <p:spPr bwMode="auto">
            <a:xfrm>
              <a:off x="1344" y="1632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7691438" y="2438401"/>
            <a:ext cx="461962" cy="100013"/>
            <a:chOff x="3885" y="1536"/>
            <a:chExt cx="291" cy="63"/>
          </a:xfrm>
        </p:grpSpPr>
        <p:sp>
          <p:nvSpPr>
            <p:cNvPr id="25653" name="Line 30"/>
            <p:cNvSpPr>
              <a:spLocks noChangeShapeType="1"/>
            </p:cNvSpPr>
            <p:nvPr/>
          </p:nvSpPr>
          <p:spPr bwMode="auto">
            <a:xfrm>
              <a:off x="3888" y="1536"/>
              <a:ext cx="288" cy="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4" name="Line 32"/>
            <p:cNvSpPr>
              <a:spLocks noChangeShapeType="1"/>
            </p:cNvSpPr>
            <p:nvPr/>
          </p:nvSpPr>
          <p:spPr bwMode="auto">
            <a:xfrm>
              <a:off x="3885" y="1599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25" name="Oval 34"/>
          <p:cNvSpPr>
            <a:spLocks noChangeArrowheads="1"/>
          </p:cNvSpPr>
          <p:nvPr/>
        </p:nvSpPr>
        <p:spPr bwMode="auto">
          <a:xfrm>
            <a:off x="3228975" y="3490913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5626" name="Oval 35"/>
          <p:cNvSpPr>
            <a:spLocks noChangeArrowheads="1"/>
          </p:cNvSpPr>
          <p:nvPr/>
        </p:nvSpPr>
        <p:spPr bwMode="auto">
          <a:xfrm>
            <a:off x="4014788" y="45243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5627" name="Oval 36"/>
          <p:cNvSpPr>
            <a:spLocks noChangeArrowheads="1"/>
          </p:cNvSpPr>
          <p:nvPr/>
        </p:nvSpPr>
        <p:spPr bwMode="auto">
          <a:xfrm>
            <a:off x="5005388" y="45339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28" name="Oval 37"/>
          <p:cNvSpPr>
            <a:spLocks noChangeArrowheads="1"/>
          </p:cNvSpPr>
          <p:nvPr/>
        </p:nvSpPr>
        <p:spPr bwMode="auto">
          <a:xfrm>
            <a:off x="6962775" y="4572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29" name="Oval 38"/>
          <p:cNvSpPr>
            <a:spLocks noChangeArrowheads="1"/>
          </p:cNvSpPr>
          <p:nvPr/>
        </p:nvSpPr>
        <p:spPr bwMode="auto">
          <a:xfrm>
            <a:off x="7910513" y="46101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30" name="Oval 39"/>
          <p:cNvSpPr>
            <a:spLocks noChangeArrowheads="1"/>
          </p:cNvSpPr>
          <p:nvPr/>
        </p:nvSpPr>
        <p:spPr bwMode="auto">
          <a:xfrm>
            <a:off x="8653463" y="35956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4419600" y="3581400"/>
            <a:ext cx="457200" cy="114300"/>
            <a:chOff x="1824" y="2256"/>
            <a:chExt cx="288" cy="72"/>
          </a:xfrm>
        </p:grpSpPr>
        <p:sp>
          <p:nvSpPr>
            <p:cNvPr id="25651" name="Line 40"/>
            <p:cNvSpPr>
              <a:spLocks noChangeShapeType="1"/>
            </p:cNvSpPr>
            <p:nvPr/>
          </p:nvSpPr>
          <p:spPr bwMode="auto">
            <a:xfrm>
              <a:off x="1824" y="2256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Line 41"/>
            <p:cNvSpPr>
              <a:spLocks noChangeShapeType="1"/>
            </p:cNvSpPr>
            <p:nvPr/>
          </p:nvSpPr>
          <p:spPr bwMode="auto">
            <a:xfrm>
              <a:off x="1824" y="2328"/>
              <a:ext cx="28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894" name="Line 46"/>
          <p:cNvSpPr>
            <a:spLocks noChangeShapeType="1"/>
          </p:cNvSpPr>
          <p:nvPr/>
        </p:nvSpPr>
        <p:spPr bwMode="auto">
          <a:xfrm>
            <a:off x="7391400" y="3657600"/>
            <a:ext cx="457200" cy="0"/>
          </a:xfrm>
          <a:prstGeom prst="line">
            <a:avLst/>
          </a:prstGeom>
          <a:noFill/>
          <a:ln w="25400">
            <a:solidFill>
              <a:srgbClr val="3333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95" name="Line 47"/>
          <p:cNvSpPr>
            <a:spLocks noChangeShapeType="1"/>
          </p:cNvSpPr>
          <p:nvPr/>
        </p:nvSpPr>
        <p:spPr bwMode="auto">
          <a:xfrm>
            <a:off x="7848600" y="4343400"/>
            <a:ext cx="457200" cy="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98" name="Line 50"/>
          <p:cNvSpPr>
            <a:spLocks noChangeShapeType="1"/>
          </p:cNvSpPr>
          <p:nvPr/>
        </p:nvSpPr>
        <p:spPr bwMode="auto">
          <a:xfrm>
            <a:off x="7391400" y="3581400"/>
            <a:ext cx="4572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99" name="Line 51"/>
          <p:cNvSpPr>
            <a:spLocks noChangeShapeType="1"/>
          </p:cNvSpPr>
          <p:nvPr/>
        </p:nvSpPr>
        <p:spPr bwMode="auto">
          <a:xfrm>
            <a:off x="6934200" y="4495800"/>
            <a:ext cx="4572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905" name="Text Box 57"/>
          <p:cNvSpPr txBox="1">
            <a:spLocks noChangeArrowheads="1"/>
          </p:cNvSpPr>
          <p:nvPr/>
        </p:nvSpPr>
        <p:spPr bwMode="auto">
          <a:xfrm>
            <a:off x="1981200" y="5791201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intervals involved is proportional to the size of the subtree underneath x  </a:t>
            </a:r>
          </a:p>
        </p:txBody>
      </p: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7848600" y="4457700"/>
            <a:ext cx="457200" cy="114300"/>
            <a:chOff x="1824" y="2256"/>
            <a:chExt cx="288" cy="72"/>
          </a:xfrm>
        </p:grpSpPr>
        <p:sp>
          <p:nvSpPr>
            <p:cNvPr id="25649" name="Line 59"/>
            <p:cNvSpPr>
              <a:spLocks noChangeShapeType="1"/>
            </p:cNvSpPr>
            <p:nvPr/>
          </p:nvSpPr>
          <p:spPr bwMode="auto">
            <a:xfrm>
              <a:off x="1824" y="2256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60"/>
            <p:cNvSpPr>
              <a:spLocks noChangeShapeType="1"/>
            </p:cNvSpPr>
            <p:nvPr/>
          </p:nvSpPr>
          <p:spPr bwMode="auto">
            <a:xfrm>
              <a:off x="1824" y="2328"/>
              <a:ext cx="28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8458200" y="3390900"/>
            <a:ext cx="457200" cy="114300"/>
            <a:chOff x="1824" y="2256"/>
            <a:chExt cx="288" cy="72"/>
          </a:xfrm>
        </p:grpSpPr>
        <p:sp>
          <p:nvSpPr>
            <p:cNvPr id="25647" name="Line 62"/>
            <p:cNvSpPr>
              <a:spLocks noChangeShapeType="1"/>
            </p:cNvSpPr>
            <p:nvPr/>
          </p:nvSpPr>
          <p:spPr bwMode="auto">
            <a:xfrm>
              <a:off x="1824" y="2256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Line 63"/>
            <p:cNvSpPr>
              <a:spLocks noChangeShapeType="1"/>
            </p:cNvSpPr>
            <p:nvPr/>
          </p:nvSpPr>
          <p:spPr bwMode="auto">
            <a:xfrm>
              <a:off x="1824" y="2328"/>
              <a:ext cx="28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124200" y="3200400"/>
            <a:ext cx="457200" cy="228600"/>
            <a:chOff x="1008" y="2016"/>
            <a:chExt cx="288" cy="144"/>
          </a:xfrm>
        </p:grpSpPr>
        <p:sp>
          <p:nvSpPr>
            <p:cNvPr id="25644" name="Line 48"/>
            <p:cNvSpPr>
              <a:spLocks noChangeShapeType="1"/>
            </p:cNvSpPr>
            <p:nvPr/>
          </p:nvSpPr>
          <p:spPr bwMode="auto">
            <a:xfrm>
              <a:off x="1008" y="2088"/>
              <a:ext cx="288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Line 49"/>
            <p:cNvSpPr>
              <a:spLocks noChangeShapeType="1"/>
            </p:cNvSpPr>
            <p:nvPr/>
          </p:nvSpPr>
          <p:spPr bwMode="auto">
            <a:xfrm>
              <a:off x="1008" y="2160"/>
              <a:ext cx="288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Line 64"/>
            <p:cNvSpPr>
              <a:spLocks noChangeShapeType="1"/>
            </p:cNvSpPr>
            <p:nvPr/>
          </p:nvSpPr>
          <p:spPr bwMode="auto">
            <a:xfrm>
              <a:off x="1008" y="2016"/>
              <a:ext cx="288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6"/>
          <p:cNvGrpSpPr>
            <a:grpSpLocks/>
          </p:cNvGrpSpPr>
          <p:nvPr/>
        </p:nvGrpSpPr>
        <p:grpSpPr bwMode="auto">
          <a:xfrm>
            <a:off x="3962400" y="4241800"/>
            <a:ext cx="457200" cy="215900"/>
            <a:chOff x="1536" y="2672"/>
            <a:chExt cx="288" cy="136"/>
          </a:xfrm>
        </p:grpSpPr>
        <p:sp>
          <p:nvSpPr>
            <p:cNvPr id="25641" name="Line 44"/>
            <p:cNvSpPr>
              <a:spLocks noChangeShapeType="1"/>
            </p:cNvSpPr>
            <p:nvPr/>
          </p:nvSpPr>
          <p:spPr bwMode="auto">
            <a:xfrm>
              <a:off x="1536" y="2736"/>
              <a:ext cx="288" cy="0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45"/>
            <p:cNvSpPr>
              <a:spLocks noChangeShapeType="1"/>
            </p:cNvSpPr>
            <p:nvPr/>
          </p:nvSpPr>
          <p:spPr bwMode="auto">
            <a:xfrm>
              <a:off x="1536" y="2808"/>
              <a:ext cx="288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65"/>
            <p:cNvSpPr>
              <a:spLocks noChangeShapeType="1"/>
            </p:cNvSpPr>
            <p:nvPr/>
          </p:nvSpPr>
          <p:spPr bwMode="auto">
            <a:xfrm>
              <a:off x="1536" y="2672"/>
              <a:ext cx="288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52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0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057400" y="16002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need a BB(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tree</a:t>
            </a:r>
            <a:endParaRPr lang="el-G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segment tree (Cont)</a:t>
            </a:r>
          </a:p>
        </p:txBody>
      </p:sp>
      <p:sp>
        <p:nvSpPr>
          <p:cNvPr id="26628" name="Text Box 50"/>
          <p:cNvSpPr txBox="1">
            <a:spLocks noChangeArrowheads="1"/>
          </p:cNvSpPr>
          <p:nvPr/>
        </p:nvSpPr>
        <p:spPr bwMode="auto">
          <a:xfrm>
            <a:off x="2057400" y="25146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 we get insertions and deletions in O(log n) amortized time.</a:t>
            </a:r>
          </a:p>
        </p:txBody>
      </p:sp>
    </p:spTree>
    <p:extLst>
      <p:ext uri="{BB962C8B-B14F-4D97-AF65-F5344CB8AC3E}">
        <p14:creationId xmlns:p14="http://schemas.microsoft.com/office/powerpoint/2010/main" val="23038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Interval tree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66" name="Group 18"/>
          <p:cNvGrpSpPr>
            <a:grpSpLocks/>
          </p:cNvGrpSpPr>
          <p:nvPr/>
        </p:nvGrpSpPr>
        <p:grpSpPr bwMode="auto">
          <a:xfrm>
            <a:off x="4419600" y="3130551"/>
            <a:ext cx="5791200" cy="2962275"/>
            <a:chOff x="1824" y="1972"/>
            <a:chExt cx="3648" cy="1866"/>
          </a:xfrm>
        </p:grpSpPr>
        <p:sp>
          <p:nvSpPr>
            <p:cNvPr id="27715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6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7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8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9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0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1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2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3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4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5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6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7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8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9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30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31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32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33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4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5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6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7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8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9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0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1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2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3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4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5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6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7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8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9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0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1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2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3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754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755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7756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7757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7758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7759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7760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7761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7762" name="Text Box 66"/>
            <p:cNvSpPr txBox="1">
              <a:spLocks noChangeArrowheads="1"/>
            </p:cNvSpPr>
            <p:nvPr/>
          </p:nvSpPr>
          <p:spPr bwMode="auto">
            <a:xfrm rot="-14891">
              <a:off x="4380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7763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764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65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66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7667" name="Text Box 71"/>
          <p:cNvSpPr txBox="1">
            <a:spLocks noChangeArrowheads="1"/>
          </p:cNvSpPr>
          <p:nvPr/>
        </p:nvSpPr>
        <p:spPr bwMode="auto">
          <a:xfrm>
            <a:off x="1676400" y="3565526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Place segment s in the LCA of its endpoints</a:t>
            </a:r>
          </a:p>
        </p:txBody>
      </p:sp>
      <p:sp>
        <p:nvSpPr>
          <p:cNvPr id="27668" name="Text Box 72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7669" name="Group 73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27704" name="Text Box 74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705" name="Text Box 75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706" name="Text Box 76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7707" name="Text Box 77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708" name="Text Box 78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7709" name="Text Box 79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7710" name="Text Box 80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7711" name="Text Box 81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7712" name="Text Box 82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7713" name="Text Box 83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7714" name="Text Box 84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27670" name="Line 85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1" name="Line 86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87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3" name="Line 88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Line 89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5" name="Line 90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91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7" name="Line 92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8" name="Line 93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9" name="Line 94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95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81" name="Line 96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2" name="Line 97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83" name="Line 98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4" name="Line 99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85" name="Line 100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6" name="Line 101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87" name="Line 102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8" name="Line 103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89" name="Line 104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0" name="Line 105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91" name="Line 106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2" name="Line 107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93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4" name="Line 109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5" name="Line 110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96" name="Line 111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7" name="Line 112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98" name="Line 113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9" name="Line 114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700" name="Line 115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6" name="Line 116"/>
          <p:cNvSpPr>
            <a:spLocks noChangeShapeType="1"/>
          </p:cNvSpPr>
          <p:nvPr/>
        </p:nvSpPr>
        <p:spPr bwMode="auto">
          <a:xfrm>
            <a:off x="9067800" y="4267200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7" name="Line 117"/>
          <p:cNvSpPr>
            <a:spLocks noChangeShapeType="1"/>
          </p:cNvSpPr>
          <p:nvPr/>
        </p:nvSpPr>
        <p:spPr bwMode="auto">
          <a:xfrm>
            <a:off x="6477000" y="3048000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8" name="Line 118"/>
          <p:cNvSpPr>
            <a:spLocks noChangeShapeType="1"/>
          </p:cNvSpPr>
          <p:nvPr/>
        </p:nvSpPr>
        <p:spPr bwMode="auto">
          <a:xfrm>
            <a:off x="6477000" y="2895600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Interval tree (Cont)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8196264" y="3802063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629400" y="3130551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9237664" y="4368801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8724900" y="4957763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9699625" y="4957763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776789" y="4368801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5751514" y="4368801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7" name="Rectangle 26"/>
          <p:cNvSpPr>
            <a:spLocks noChangeArrowheads="1"/>
          </p:cNvSpPr>
          <p:nvPr/>
        </p:nvSpPr>
        <p:spPr bwMode="auto">
          <a:xfrm>
            <a:off x="9955214" y="5546725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8" name="Rectangle 27"/>
          <p:cNvSpPr>
            <a:spLocks noChangeArrowheads="1"/>
          </p:cNvSpPr>
          <p:nvPr/>
        </p:nvSpPr>
        <p:spPr bwMode="auto">
          <a:xfrm>
            <a:off x="9545639" y="5546725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699" name="Rectangle 28"/>
          <p:cNvSpPr>
            <a:spLocks noChangeArrowheads="1"/>
          </p:cNvSpPr>
          <p:nvPr/>
        </p:nvSpPr>
        <p:spPr bwMode="auto">
          <a:xfrm>
            <a:off x="8982075" y="5546725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0" name="Rectangle 29"/>
          <p:cNvSpPr>
            <a:spLocks noChangeArrowheads="1"/>
          </p:cNvSpPr>
          <p:nvPr/>
        </p:nvSpPr>
        <p:spPr bwMode="auto">
          <a:xfrm>
            <a:off x="8570914" y="5546725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1" name="Rectangle 30"/>
          <p:cNvSpPr>
            <a:spLocks noChangeArrowheads="1"/>
          </p:cNvSpPr>
          <p:nvPr/>
        </p:nvSpPr>
        <p:spPr bwMode="auto">
          <a:xfrm>
            <a:off x="7956550" y="5546725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2" name="Rectangle 31"/>
          <p:cNvSpPr>
            <a:spLocks noChangeArrowheads="1"/>
          </p:cNvSpPr>
          <p:nvPr/>
        </p:nvSpPr>
        <p:spPr bwMode="auto">
          <a:xfrm>
            <a:off x="7545389" y="5546725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3" name="Rectangle 32"/>
          <p:cNvSpPr>
            <a:spLocks noChangeArrowheads="1"/>
          </p:cNvSpPr>
          <p:nvPr/>
        </p:nvSpPr>
        <p:spPr bwMode="auto">
          <a:xfrm>
            <a:off x="6781800" y="494506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4" name="Rectangle 33"/>
          <p:cNvSpPr>
            <a:spLocks noChangeArrowheads="1"/>
          </p:cNvSpPr>
          <p:nvPr/>
        </p:nvSpPr>
        <p:spPr bwMode="auto">
          <a:xfrm>
            <a:off x="6007100" y="50117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5" name="Rectangle 34"/>
          <p:cNvSpPr>
            <a:spLocks noChangeArrowheads="1"/>
          </p:cNvSpPr>
          <p:nvPr/>
        </p:nvSpPr>
        <p:spPr bwMode="auto">
          <a:xfrm>
            <a:off x="5597525" y="50117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6" name="Rectangle 35"/>
          <p:cNvSpPr>
            <a:spLocks noChangeArrowheads="1"/>
          </p:cNvSpPr>
          <p:nvPr/>
        </p:nvSpPr>
        <p:spPr bwMode="auto">
          <a:xfrm>
            <a:off x="4981575" y="50117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7" name="Rectangle 36"/>
          <p:cNvSpPr>
            <a:spLocks noChangeArrowheads="1"/>
          </p:cNvSpPr>
          <p:nvPr/>
        </p:nvSpPr>
        <p:spPr bwMode="auto">
          <a:xfrm>
            <a:off x="4572000" y="50117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08" name="Line 37"/>
          <p:cNvSpPr>
            <a:spLocks noChangeShapeType="1"/>
          </p:cNvSpPr>
          <p:nvPr/>
        </p:nvSpPr>
        <p:spPr bwMode="auto">
          <a:xfrm flipH="1">
            <a:off x="5494338" y="3298825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Line 38"/>
          <p:cNvSpPr>
            <a:spLocks noChangeShapeType="1"/>
          </p:cNvSpPr>
          <p:nvPr/>
        </p:nvSpPr>
        <p:spPr bwMode="auto">
          <a:xfrm>
            <a:off x="6827838" y="3298825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Line 39"/>
          <p:cNvSpPr>
            <a:spLocks noChangeShapeType="1"/>
          </p:cNvSpPr>
          <p:nvPr/>
        </p:nvSpPr>
        <p:spPr bwMode="auto">
          <a:xfrm flipH="1">
            <a:off x="7391400" y="3941764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Line 40"/>
          <p:cNvSpPr>
            <a:spLocks noChangeShapeType="1"/>
          </p:cNvSpPr>
          <p:nvPr/>
        </p:nvSpPr>
        <p:spPr bwMode="auto">
          <a:xfrm>
            <a:off x="8416925" y="3941764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2" name="Line 41"/>
          <p:cNvSpPr>
            <a:spLocks noChangeShapeType="1"/>
          </p:cNvSpPr>
          <p:nvPr/>
        </p:nvSpPr>
        <p:spPr bwMode="auto">
          <a:xfrm>
            <a:off x="9442451" y="4530726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3" name="Line 42"/>
          <p:cNvSpPr>
            <a:spLocks noChangeShapeType="1"/>
          </p:cNvSpPr>
          <p:nvPr/>
        </p:nvSpPr>
        <p:spPr bwMode="auto">
          <a:xfrm flipH="1">
            <a:off x="8878889" y="4530726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4" name="Line 43"/>
          <p:cNvSpPr>
            <a:spLocks noChangeShapeType="1"/>
          </p:cNvSpPr>
          <p:nvPr/>
        </p:nvSpPr>
        <p:spPr bwMode="auto">
          <a:xfrm>
            <a:off x="7443789" y="4530725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5" name="Line 44"/>
          <p:cNvSpPr>
            <a:spLocks noChangeShapeType="1"/>
          </p:cNvSpPr>
          <p:nvPr/>
        </p:nvSpPr>
        <p:spPr bwMode="auto">
          <a:xfrm flipH="1">
            <a:off x="6878638" y="4530725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6" name="Line 45"/>
          <p:cNvSpPr>
            <a:spLocks noChangeShapeType="1"/>
          </p:cNvSpPr>
          <p:nvPr/>
        </p:nvSpPr>
        <p:spPr bwMode="auto">
          <a:xfrm flipH="1">
            <a:off x="9596439" y="5172075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7" name="Line 46"/>
          <p:cNvSpPr>
            <a:spLocks noChangeShapeType="1"/>
          </p:cNvSpPr>
          <p:nvPr/>
        </p:nvSpPr>
        <p:spPr bwMode="auto">
          <a:xfrm>
            <a:off x="9853614" y="5172075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8" name="Line 47"/>
          <p:cNvSpPr>
            <a:spLocks noChangeShapeType="1"/>
          </p:cNvSpPr>
          <p:nvPr/>
        </p:nvSpPr>
        <p:spPr bwMode="auto">
          <a:xfrm flipH="1">
            <a:off x="8623300" y="5172075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9" name="Line 48"/>
          <p:cNvSpPr>
            <a:spLocks noChangeShapeType="1"/>
          </p:cNvSpPr>
          <p:nvPr/>
        </p:nvSpPr>
        <p:spPr bwMode="auto">
          <a:xfrm>
            <a:off x="8878889" y="5172075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0" name="Line 49"/>
          <p:cNvSpPr>
            <a:spLocks noChangeShapeType="1"/>
          </p:cNvSpPr>
          <p:nvPr/>
        </p:nvSpPr>
        <p:spPr bwMode="auto">
          <a:xfrm flipH="1">
            <a:off x="7597775" y="5172075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1" name="Line 50"/>
          <p:cNvSpPr>
            <a:spLocks noChangeShapeType="1"/>
          </p:cNvSpPr>
          <p:nvPr/>
        </p:nvSpPr>
        <p:spPr bwMode="auto">
          <a:xfrm>
            <a:off x="7853364" y="5172075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2" name="Line 51"/>
          <p:cNvSpPr>
            <a:spLocks noChangeShapeType="1"/>
          </p:cNvSpPr>
          <p:nvPr/>
        </p:nvSpPr>
        <p:spPr bwMode="auto">
          <a:xfrm>
            <a:off x="5443539" y="3995738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2"/>
          <p:cNvSpPr>
            <a:spLocks noChangeShapeType="1"/>
          </p:cNvSpPr>
          <p:nvPr/>
        </p:nvSpPr>
        <p:spPr bwMode="auto">
          <a:xfrm flipH="1">
            <a:off x="4930776" y="3995738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3"/>
          <p:cNvSpPr>
            <a:spLocks noChangeShapeType="1"/>
          </p:cNvSpPr>
          <p:nvPr/>
        </p:nvSpPr>
        <p:spPr bwMode="auto">
          <a:xfrm flipH="1">
            <a:off x="5648325" y="4583114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4"/>
          <p:cNvSpPr>
            <a:spLocks noChangeShapeType="1"/>
          </p:cNvSpPr>
          <p:nvPr/>
        </p:nvSpPr>
        <p:spPr bwMode="auto">
          <a:xfrm>
            <a:off x="5905500" y="4583114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5"/>
          <p:cNvSpPr>
            <a:spLocks noChangeShapeType="1"/>
          </p:cNvSpPr>
          <p:nvPr/>
        </p:nvSpPr>
        <p:spPr bwMode="auto">
          <a:xfrm>
            <a:off x="4930775" y="4583114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Line 56"/>
          <p:cNvSpPr>
            <a:spLocks noChangeShapeType="1"/>
          </p:cNvSpPr>
          <p:nvPr/>
        </p:nvSpPr>
        <p:spPr bwMode="auto">
          <a:xfrm flipH="1">
            <a:off x="4622800" y="4530726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8" name="Text Box 57"/>
          <p:cNvSpPr txBox="1">
            <a:spLocks noChangeArrowheads="1"/>
          </p:cNvSpPr>
          <p:nvPr/>
        </p:nvSpPr>
        <p:spPr bwMode="auto">
          <a:xfrm rot="21585109">
            <a:off x="4419600" y="5159376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8729" name="Text Box 58"/>
          <p:cNvSpPr txBox="1">
            <a:spLocks noChangeArrowheads="1"/>
          </p:cNvSpPr>
          <p:nvPr/>
        </p:nvSpPr>
        <p:spPr bwMode="auto">
          <a:xfrm rot="21585109">
            <a:off x="4862513" y="5140326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8730" name="Text Box 59"/>
          <p:cNvSpPr txBox="1">
            <a:spLocks noChangeArrowheads="1"/>
          </p:cNvSpPr>
          <p:nvPr/>
        </p:nvSpPr>
        <p:spPr bwMode="auto">
          <a:xfrm rot="21585109">
            <a:off x="5472113" y="5140326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8731" name="Text Box 60"/>
          <p:cNvSpPr txBox="1">
            <a:spLocks noChangeArrowheads="1"/>
          </p:cNvSpPr>
          <p:nvPr/>
        </p:nvSpPr>
        <p:spPr bwMode="auto">
          <a:xfrm rot="21585109">
            <a:off x="6629400" y="51196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8732" name="Text Box 61"/>
          <p:cNvSpPr txBox="1">
            <a:spLocks noChangeArrowheads="1"/>
          </p:cNvSpPr>
          <p:nvPr/>
        </p:nvSpPr>
        <p:spPr bwMode="auto">
          <a:xfrm rot="21585109">
            <a:off x="9448800" y="572611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8733" name="Text Box 62"/>
          <p:cNvSpPr txBox="1">
            <a:spLocks noChangeArrowheads="1"/>
          </p:cNvSpPr>
          <p:nvPr/>
        </p:nvSpPr>
        <p:spPr bwMode="auto">
          <a:xfrm rot="21585109">
            <a:off x="7848600" y="5721351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8734" name="Text Box 63"/>
          <p:cNvSpPr txBox="1">
            <a:spLocks noChangeArrowheads="1"/>
          </p:cNvSpPr>
          <p:nvPr/>
        </p:nvSpPr>
        <p:spPr bwMode="auto">
          <a:xfrm rot="21585109">
            <a:off x="8915400" y="5721351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8735" name="Text Box 64"/>
          <p:cNvSpPr txBox="1">
            <a:spLocks noChangeArrowheads="1"/>
          </p:cNvSpPr>
          <p:nvPr/>
        </p:nvSpPr>
        <p:spPr bwMode="auto">
          <a:xfrm rot="21585109">
            <a:off x="7467600" y="57261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8736" name="Text Box 65"/>
          <p:cNvSpPr txBox="1">
            <a:spLocks noChangeArrowheads="1"/>
          </p:cNvSpPr>
          <p:nvPr/>
        </p:nvSpPr>
        <p:spPr bwMode="auto">
          <a:xfrm rot="21585109">
            <a:off x="9848850" y="570706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8737" name="Text Box 66"/>
          <p:cNvSpPr txBox="1">
            <a:spLocks noChangeArrowheads="1"/>
          </p:cNvSpPr>
          <p:nvPr/>
        </p:nvSpPr>
        <p:spPr bwMode="auto">
          <a:xfrm rot="21585109">
            <a:off x="8477250" y="570706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28738" name="Text Box 67"/>
          <p:cNvSpPr txBox="1">
            <a:spLocks noChangeArrowheads="1"/>
          </p:cNvSpPr>
          <p:nvPr/>
        </p:nvSpPr>
        <p:spPr bwMode="auto">
          <a:xfrm rot="21585109">
            <a:off x="5886450" y="51450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7686675" y="4945063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7248525" y="4335463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5334000" y="3802063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8742" name="Text Box 71"/>
          <p:cNvSpPr txBox="1">
            <a:spLocks noChangeArrowheads="1"/>
          </p:cNvSpPr>
          <p:nvPr/>
        </p:nvSpPr>
        <p:spPr bwMode="auto">
          <a:xfrm>
            <a:off x="1752600" y="3429000"/>
            <a:ext cx="3505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each node maintain the segments sorted by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Right endpoint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Left endpoint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two balanced search trees</a:t>
            </a:r>
          </a:p>
        </p:txBody>
      </p:sp>
      <p:sp>
        <p:nvSpPr>
          <p:cNvPr id="28743" name="Text Box 72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8744" name="Group 73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28793" name="Text Box 74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794" name="Text Box 75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8795" name="Text Box 76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796" name="Text Box 77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8797" name="Text Box 78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8798" name="Text Box 79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8799" name="Text Box 80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8800" name="Text Box 81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8801" name="Text Box 82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8802" name="Text Box 83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8803" name="Text Box 84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28745" name="Line 85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46" name="Line 86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7" name="Line 87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48" name="Line 88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9" name="Line 89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50" name="Line 90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1" name="Line 91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52" name="Line 92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3" name="Line 93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54" name="Line 94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5" name="Line 95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56" name="Line 96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7" name="Line 97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58" name="Line 98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9" name="Line 99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60" name="Line 100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61" name="Line 101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62" name="Line 102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63" name="Line 103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64" name="Line 104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65" name="Line 105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66" name="Line 106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67" name="Line 107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68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69" name="Line 109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0" name="Line 110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71" name="Line 111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2" name="Line 112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73" name="Line 113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4" name="Line 114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75" name="Line 115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6" name="Line 116"/>
          <p:cNvSpPr>
            <a:spLocks noChangeShapeType="1"/>
          </p:cNvSpPr>
          <p:nvPr/>
        </p:nvSpPr>
        <p:spPr bwMode="auto">
          <a:xfrm>
            <a:off x="9067800" y="4267200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7" name="Line 117"/>
          <p:cNvSpPr>
            <a:spLocks noChangeShapeType="1"/>
          </p:cNvSpPr>
          <p:nvPr/>
        </p:nvSpPr>
        <p:spPr bwMode="auto">
          <a:xfrm>
            <a:off x="6477000" y="3048000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8" name="Line 118"/>
          <p:cNvSpPr>
            <a:spLocks noChangeShapeType="1"/>
          </p:cNvSpPr>
          <p:nvPr/>
        </p:nvSpPr>
        <p:spPr bwMode="auto">
          <a:xfrm>
            <a:off x="6477000" y="2895600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79" name="Line 119"/>
          <p:cNvSpPr>
            <a:spLocks noChangeShapeType="1"/>
          </p:cNvSpPr>
          <p:nvPr/>
        </p:nvSpPr>
        <p:spPr bwMode="auto">
          <a:xfrm>
            <a:off x="5486400" y="4267200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80" name="Line 120"/>
          <p:cNvSpPr>
            <a:spLocks noChangeShapeType="1"/>
          </p:cNvSpPr>
          <p:nvPr/>
        </p:nvSpPr>
        <p:spPr bwMode="auto">
          <a:xfrm>
            <a:off x="8001000" y="3733800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27"/>
          <p:cNvGrpSpPr>
            <a:grpSpLocks/>
          </p:cNvGrpSpPr>
          <p:nvPr/>
        </p:nvGrpSpPr>
        <p:grpSpPr bwMode="auto">
          <a:xfrm>
            <a:off x="7239001" y="2819400"/>
            <a:ext cx="360363" cy="533400"/>
            <a:chOff x="3696" y="1680"/>
            <a:chExt cx="227" cy="336"/>
          </a:xfrm>
        </p:grpSpPr>
        <p:sp>
          <p:nvSpPr>
            <p:cNvPr id="28788" name="Rectangle 121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8789" name="Rectangle 122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8790" name="Line 123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1" name="Line 124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2" name="Oval 125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4" name="Group 128"/>
          <p:cNvGrpSpPr>
            <a:grpSpLocks/>
          </p:cNvGrpSpPr>
          <p:nvPr/>
        </p:nvGrpSpPr>
        <p:grpSpPr bwMode="auto">
          <a:xfrm>
            <a:off x="5791201" y="2819400"/>
            <a:ext cx="360363" cy="533400"/>
            <a:chOff x="3696" y="1680"/>
            <a:chExt cx="227" cy="336"/>
          </a:xfrm>
        </p:grpSpPr>
        <p:sp>
          <p:nvSpPr>
            <p:cNvPr id="28783" name="Rectangle 129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8784" name="Rectangle 130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8785" name="Line 131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6" name="Line 132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7" name="Oval 133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75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20375"/>
            <a:ext cx="7992888" cy="63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1981200" y="3810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29699" name="Line 4"/>
          <p:cNvSpPr>
            <a:spLocks noChangeShapeType="1"/>
          </p:cNvSpPr>
          <p:nvPr/>
        </p:nvSpPr>
        <p:spPr bwMode="auto">
          <a:xfrm>
            <a:off x="5257800" y="11176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5"/>
          <p:cNvSpPr>
            <a:spLocks noChangeShapeType="1"/>
          </p:cNvSpPr>
          <p:nvPr/>
        </p:nvSpPr>
        <p:spPr bwMode="auto">
          <a:xfrm>
            <a:off x="6324600" y="9398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6"/>
          <p:cNvSpPr>
            <a:spLocks noChangeShapeType="1"/>
          </p:cNvSpPr>
          <p:nvPr/>
        </p:nvSpPr>
        <p:spPr bwMode="auto">
          <a:xfrm>
            <a:off x="3200400" y="11080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>
            <a:off x="4267200" y="9271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>
            <a:off x="2667000" y="8223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>
            <a:off x="3200400" y="8175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>
            <a:off x="4238625" y="8128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>
            <a:off x="4776788" y="8080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>
            <a:off x="5257800" y="7985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13"/>
          <p:cNvSpPr>
            <a:spLocks noChangeShapeType="1"/>
          </p:cNvSpPr>
          <p:nvPr/>
        </p:nvSpPr>
        <p:spPr bwMode="auto">
          <a:xfrm>
            <a:off x="5791200" y="7937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4"/>
          <p:cNvSpPr>
            <a:spLocks noChangeShapeType="1"/>
          </p:cNvSpPr>
          <p:nvPr/>
        </p:nvSpPr>
        <p:spPr bwMode="auto">
          <a:xfrm>
            <a:off x="6324600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>
            <a:off x="8424863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8963025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>
            <a:off x="9172575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8196264" y="33480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629400" y="26765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9237664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8724900" y="45037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9699625" y="45037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4776789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5751514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0" name="Rectangle 25"/>
          <p:cNvSpPr>
            <a:spLocks noChangeArrowheads="1"/>
          </p:cNvSpPr>
          <p:nvPr/>
        </p:nvSpPr>
        <p:spPr bwMode="auto">
          <a:xfrm>
            <a:off x="9955214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1" name="Rectangle 26"/>
          <p:cNvSpPr>
            <a:spLocks noChangeArrowheads="1"/>
          </p:cNvSpPr>
          <p:nvPr/>
        </p:nvSpPr>
        <p:spPr bwMode="auto">
          <a:xfrm>
            <a:off x="9545639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2" name="Rectangle 27"/>
          <p:cNvSpPr>
            <a:spLocks noChangeArrowheads="1"/>
          </p:cNvSpPr>
          <p:nvPr/>
        </p:nvSpPr>
        <p:spPr bwMode="auto">
          <a:xfrm>
            <a:off x="8982075" y="50927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3" name="Rectangle 28"/>
          <p:cNvSpPr>
            <a:spLocks noChangeArrowheads="1"/>
          </p:cNvSpPr>
          <p:nvPr/>
        </p:nvSpPr>
        <p:spPr bwMode="auto">
          <a:xfrm>
            <a:off x="8570914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4" name="Rectangle 29"/>
          <p:cNvSpPr>
            <a:spLocks noChangeArrowheads="1"/>
          </p:cNvSpPr>
          <p:nvPr/>
        </p:nvSpPr>
        <p:spPr bwMode="auto">
          <a:xfrm>
            <a:off x="7956550" y="50927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5" name="Rectangle 30"/>
          <p:cNvSpPr>
            <a:spLocks noChangeArrowheads="1"/>
          </p:cNvSpPr>
          <p:nvPr/>
        </p:nvSpPr>
        <p:spPr bwMode="auto">
          <a:xfrm>
            <a:off x="7545389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6" name="Rectangle 31"/>
          <p:cNvSpPr>
            <a:spLocks noChangeArrowheads="1"/>
          </p:cNvSpPr>
          <p:nvPr/>
        </p:nvSpPr>
        <p:spPr bwMode="auto">
          <a:xfrm>
            <a:off x="6781800" y="44910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7" name="Rectangle 32"/>
          <p:cNvSpPr>
            <a:spLocks noChangeArrowheads="1"/>
          </p:cNvSpPr>
          <p:nvPr/>
        </p:nvSpPr>
        <p:spPr bwMode="auto">
          <a:xfrm>
            <a:off x="6007100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8" name="Rectangle 33"/>
          <p:cNvSpPr>
            <a:spLocks noChangeArrowheads="1"/>
          </p:cNvSpPr>
          <p:nvPr/>
        </p:nvSpPr>
        <p:spPr bwMode="auto">
          <a:xfrm>
            <a:off x="5597525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29" name="Rectangle 34"/>
          <p:cNvSpPr>
            <a:spLocks noChangeArrowheads="1"/>
          </p:cNvSpPr>
          <p:nvPr/>
        </p:nvSpPr>
        <p:spPr bwMode="auto">
          <a:xfrm>
            <a:off x="4981575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30" name="Rectangle 35"/>
          <p:cNvSpPr>
            <a:spLocks noChangeArrowheads="1"/>
          </p:cNvSpPr>
          <p:nvPr/>
        </p:nvSpPr>
        <p:spPr bwMode="auto">
          <a:xfrm>
            <a:off x="4572000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31" name="Line 36"/>
          <p:cNvSpPr>
            <a:spLocks noChangeShapeType="1"/>
          </p:cNvSpPr>
          <p:nvPr/>
        </p:nvSpPr>
        <p:spPr bwMode="auto">
          <a:xfrm flipH="1">
            <a:off x="5494338" y="28448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2" name="Line 37"/>
          <p:cNvSpPr>
            <a:spLocks noChangeShapeType="1"/>
          </p:cNvSpPr>
          <p:nvPr/>
        </p:nvSpPr>
        <p:spPr bwMode="auto">
          <a:xfrm>
            <a:off x="6827838" y="28448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3" name="Line 38"/>
          <p:cNvSpPr>
            <a:spLocks noChangeShapeType="1"/>
          </p:cNvSpPr>
          <p:nvPr/>
        </p:nvSpPr>
        <p:spPr bwMode="auto">
          <a:xfrm flipH="1">
            <a:off x="7391400" y="34877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Line 39"/>
          <p:cNvSpPr>
            <a:spLocks noChangeShapeType="1"/>
          </p:cNvSpPr>
          <p:nvPr/>
        </p:nvSpPr>
        <p:spPr bwMode="auto">
          <a:xfrm>
            <a:off x="8416925" y="34877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5" name="Line 40"/>
          <p:cNvSpPr>
            <a:spLocks noChangeShapeType="1"/>
          </p:cNvSpPr>
          <p:nvPr/>
        </p:nvSpPr>
        <p:spPr bwMode="auto">
          <a:xfrm>
            <a:off x="9442451" y="40767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Line 41"/>
          <p:cNvSpPr>
            <a:spLocks noChangeShapeType="1"/>
          </p:cNvSpPr>
          <p:nvPr/>
        </p:nvSpPr>
        <p:spPr bwMode="auto">
          <a:xfrm flipH="1">
            <a:off x="8878889" y="40767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7" name="Line 42"/>
          <p:cNvSpPr>
            <a:spLocks noChangeShapeType="1"/>
          </p:cNvSpPr>
          <p:nvPr/>
        </p:nvSpPr>
        <p:spPr bwMode="auto">
          <a:xfrm>
            <a:off x="7443789" y="40767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Line 43"/>
          <p:cNvSpPr>
            <a:spLocks noChangeShapeType="1"/>
          </p:cNvSpPr>
          <p:nvPr/>
        </p:nvSpPr>
        <p:spPr bwMode="auto">
          <a:xfrm flipH="1">
            <a:off x="6878638" y="40767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9" name="Line 44"/>
          <p:cNvSpPr>
            <a:spLocks noChangeShapeType="1"/>
          </p:cNvSpPr>
          <p:nvPr/>
        </p:nvSpPr>
        <p:spPr bwMode="auto">
          <a:xfrm flipH="1">
            <a:off x="9596439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0" name="Line 45"/>
          <p:cNvSpPr>
            <a:spLocks noChangeShapeType="1"/>
          </p:cNvSpPr>
          <p:nvPr/>
        </p:nvSpPr>
        <p:spPr bwMode="auto">
          <a:xfrm>
            <a:off x="9853614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1" name="Line 46"/>
          <p:cNvSpPr>
            <a:spLocks noChangeShapeType="1"/>
          </p:cNvSpPr>
          <p:nvPr/>
        </p:nvSpPr>
        <p:spPr bwMode="auto">
          <a:xfrm flipH="1">
            <a:off x="8623300" y="47180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2" name="Line 47"/>
          <p:cNvSpPr>
            <a:spLocks noChangeShapeType="1"/>
          </p:cNvSpPr>
          <p:nvPr/>
        </p:nvSpPr>
        <p:spPr bwMode="auto">
          <a:xfrm>
            <a:off x="8878889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3" name="Line 48"/>
          <p:cNvSpPr>
            <a:spLocks noChangeShapeType="1"/>
          </p:cNvSpPr>
          <p:nvPr/>
        </p:nvSpPr>
        <p:spPr bwMode="auto">
          <a:xfrm flipH="1">
            <a:off x="7597775" y="47180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4" name="Line 49"/>
          <p:cNvSpPr>
            <a:spLocks noChangeShapeType="1"/>
          </p:cNvSpPr>
          <p:nvPr/>
        </p:nvSpPr>
        <p:spPr bwMode="auto">
          <a:xfrm>
            <a:off x="7853364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5" name="Line 50"/>
          <p:cNvSpPr>
            <a:spLocks noChangeShapeType="1"/>
          </p:cNvSpPr>
          <p:nvPr/>
        </p:nvSpPr>
        <p:spPr bwMode="auto">
          <a:xfrm>
            <a:off x="5443539" y="35417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6" name="Line 51"/>
          <p:cNvSpPr>
            <a:spLocks noChangeShapeType="1"/>
          </p:cNvSpPr>
          <p:nvPr/>
        </p:nvSpPr>
        <p:spPr bwMode="auto">
          <a:xfrm flipH="1">
            <a:off x="4930776" y="35417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7" name="Line 52"/>
          <p:cNvSpPr>
            <a:spLocks noChangeShapeType="1"/>
          </p:cNvSpPr>
          <p:nvPr/>
        </p:nvSpPr>
        <p:spPr bwMode="auto">
          <a:xfrm flipH="1">
            <a:off x="5648325" y="41290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8" name="Line 53"/>
          <p:cNvSpPr>
            <a:spLocks noChangeShapeType="1"/>
          </p:cNvSpPr>
          <p:nvPr/>
        </p:nvSpPr>
        <p:spPr bwMode="auto">
          <a:xfrm>
            <a:off x="5905500" y="41290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9" name="Line 54"/>
          <p:cNvSpPr>
            <a:spLocks noChangeShapeType="1"/>
          </p:cNvSpPr>
          <p:nvPr/>
        </p:nvSpPr>
        <p:spPr bwMode="auto">
          <a:xfrm>
            <a:off x="4930775" y="41290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50" name="Line 55"/>
          <p:cNvSpPr>
            <a:spLocks noChangeShapeType="1"/>
          </p:cNvSpPr>
          <p:nvPr/>
        </p:nvSpPr>
        <p:spPr bwMode="auto">
          <a:xfrm flipH="1">
            <a:off x="4622800" y="40767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51" name="Text Box 56"/>
          <p:cNvSpPr txBox="1">
            <a:spLocks noChangeArrowheads="1"/>
          </p:cNvSpPr>
          <p:nvPr/>
        </p:nvSpPr>
        <p:spPr bwMode="auto">
          <a:xfrm rot="21585109">
            <a:off x="4419600" y="47053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9752" name="Text Box 57"/>
          <p:cNvSpPr txBox="1">
            <a:spLocks noChangeArrowheads="1"/>
          </p:cNvSpPr>
          <p:nvPr/>
        </p:nvSpPr>
        <p:spPr bwMode="auto">
          <a:xfrm rot="21585109">
            <a:off x="4862513" y="46863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753" name="Text Box 58"/>
          <p:cNvSpPr txBox="1">
            <a:spLocks noChangeArrowheads="1"/>
          </p:cNvSpPr>
          <p:nvPr/>
        </p:nvSpPr>
        <p:spPr bwMode="auto">
          <a:xfrm rot="21585109">
            <a:off x="5472113" y="468630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9754" name="Text Box 59"/>
          <p:cNvSpPr txBox="1">
            <a:spLocks noChangeArrowheads="1"/>
          </p:cNvSpPr>
          <p:nvPr/>
        </p:nvSpPr>
        <p:spPr bwMode="auto">
          <a:xfrm rot="21585109">
            <a:off x="6629400" y="46656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9755" name="Text Box 60"/>
          <p:cNvSpPr txBox="1">
            <a:spLocks noChangeArrowheads="1"/>
          </p:cNvSpPr>
          <p:nvPr/>
        </p:nvSpPr>
        <p:spPr bwMode="auto">
          <a:xfrm rot="21585109">
            <a:off x="9448800" y="52720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9756" name="Text Box 61"/>
          <p:cNvSpPr txBox="1">
            <a:spLocks noChangeArrowheads="1"/>
          </p:cNvSpPr>
          <p:nvPr/>
        </p:nvSpPr>
        <p:spPr bwMode="auto">
          <a:xfrm rot="21585109">
            <a:off x="7848600" y="52673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9757" name="Text Box 62"/>
          <p:cNvSpPr txBox="1">
            <a:spLocks noChangeArrowheads="1"/>
          </p:cNvSpPr>
          <p:nvPr/>
        </p:nvSpPr>
        <p:spPr bwMode="auto">
          <a:xfrm rot="21585109">
            <a:off x="8915400" y="52673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9758" name="Text Box 63"/>
          <p:cNvSpPr txBox="1">
            <a:spLocks noChangeArrowheads="1"/>
          </p:cNvSpPr>
          <p:nvPr/>
        </p:nvSpPr>
        <p:spPr bwMode="auto">
          <a:xfrm rot="21585109">
            <a:off x="7467600" y="52720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9759" name="Text Box 64"/>
          <p:cNvSpPr txBox="1">
            <a:spLocks noChangeArrowheads="1"/>
          </p:cNvSpPr>
          <p:nvPr/>
        </p:nvSpPr>
        <p:spPr bwMode="auto">
          <a:xfrm rot="21585109">
            <a:off x="9848850" y="52530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9760" name="Text Box 65"/>
          <p:cNvSpPr txBox="1">
            <a:spLocks noChangeArrowheads="1"/>
          </p:cNvSpPr>
          <p:nvPr/>
        </p:nvSpPr>
        <p:spPr bwMode="auto">
          <a:xfrm rot="21585109">
            <a:off x="8477250" y="52530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29761" name="Text Box 66"/>
          <p:cNvSpPr txBox="1">
            <a:spLocks noChangeArrowheads="1"/>
          </p:cNvSpPr>
          <p:nvPr/>
        </p:nvSpPr>
        <p:spPr bwMode="auto">
          <a:xfrm rot="21585109">
            <a:off x="5886450" y="46910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7686675" y="44910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7248525" y="38814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5334000" y="33480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9765" name="Text Box 71"/>
          <p:cNvSpPr txBox="1">
            <a:spLocks noChangeArrowheads="1"/>
          </p:cNvSpPr>
          <p:nvPr/>
        </p:nvSpPr>
        <p:spPr bwMode="auto">
          <a:xfrm>
            <a:off x="5791200" y="14287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9766" name="Group 72"/>
          <p:cNvGrpSpPr>
            <a:grpSpLocks/>
          </p:cNvGrpSpPr>
          <p:nvPr/>
        </p:nvGrpSpPr>
        <p:grpSpPr bwMode="auto">
          <a:xfrm>
            <a:off x="1993900" y="1536701"/>
            <a:ext cx="7835900" cy="404813"/>
            <a:chOff x="296" y="1440"/>
            <a:chExt cx="4936" cy="255"/>
          </a:xfrm>
        </p:grpSpPr>
        <p:sp>
          <p:nvSpPr>
            <p:cNvPr id="29816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9817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9818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819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9820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9821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9822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9823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9824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9825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9826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29767" name="Line 84"/>
          <p:cNvSpPr>
            <a:spLocks noChangeShapeType="1"/>
          </p:cNvSpPr>
          <p:nvPr/>
        </p:nvSpPr>
        <p:spPr bwMode="auto">
          <a:xfrm>
            <a:off x="21336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68" name="Line 85"/>
          <p:cNvSpPr>
            <a:spLocks noChangeShapeType="1"/>
          </p:cNvSpPr>
          <p:nvPr/>
        </p:nvSpPr>
        <p:spPr bwMode="auto">
          <a:xfrm>
            <a:off x="26670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69" name="Line 86"/>
          <p:cNvSpPr>
            <a:spLocks noChangeShapeType="1"/>
          </p:cNvSpPr>
          <p:nvPr/>
        </p:nvSpPr>
        <p:spPr bwMode="auto">
          <a:xfrm>
            <a:off x="26543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70" name="Line 87"/>
          <p:cNvSpPr>
            <a:spLocks noChangeShapeType="1"/>
          </p:cNvSpPr>
          <p:nvPr/>
        </p:nvSpPr>
        <p:spPr bwMode="auto">
          <a:xfrm>
            <a:off x="31877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71" name="Line 88"/>
          <p:cNvSpPr>
            <a:spLocks noChangeShapeType="1"/>
          </p:cNvSpPr>
          <p:nvPr/>
        </p:nvSpPr>
        <p:spPr bwMode="auto">
          <a:xfrm>
            <a:off x="31750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72" name="Line 89"/>
          <p:cNvSpPr>
            <a:spLocks noChangeShapeType="1"/>
          </p:cNvSpPr>
          <p:nvPr/>
        </p:nvSpPr>
        <p:spPr bwMode="auto">
          <a:xfrm>
            <a:off x="37084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73" name="Line 90"/>
          <p:cNvSpPr>
            <a:spLocks noChangeShapeType="1"/>
          </p:cNvSpPr>
          <p:nvPr/>
        </p:nvSpPr>
        <p:spPr bwMode="auto">
          <a:xfrm>
            <a:off x="37084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74" name="Line 91"/>
          <p:cNvSpPr>
            <a:spLocks noChangeShapeType="1"/>
          </p:cNvSpPr>
          <p:nvPr/>
        </p:nvSpPr>
        <p:spPr bwMode="auto">
          <a:xfrm>
            <a:off x="42418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75" name="Line 92"/>
          <p:cNvSpPr>
            <a:spLocks noChangeShapeType="1"/>
          </p:cNvSpPr>
          <p:nvPr/>
        </p:nvSpPr>
        <p:spPr bwMode="auto">
          <a:xfrm>
            <a:off x="42291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76" name="Line 93"/>
          <p:cNvSpPr>
            <a:spLocks noChangeShapeType="1"/>
          </p:cNvSpPr>
          <p:nvPr/>
        </p:nvSpPr>
        <p:spPr bwMode="auto">
          <a:xfrm>
            <a:off x="47625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77" name="Line 94"/>
          <p:cNvSpPr>
            <a:spLocks noChangeShapeType="1"/>
          </p:cNvSpPr>
          <p:nvPr/>
        </p:nvSpPr>
        <p:spPr bwMode="auto">
          <a:xfrm>
            <a:off x="47498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78" name="Line 95"/>
          <p:cNvSpPr>
            <a:spLocks noChangeShapeType="1"/>
          </p:cNvSpPr>
          <p:nvPr/>
        </p:nvSpPr>
        <p:spPr bwMode="auto">
          <a:xfrm>
            <a:off x="52832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79" name="Line 96"/>
          <p:cNvSpPr>
            <a:spLocks noChangeShapeType="1"/>
          </p:cNvSpPr>
          <p:nvPr/>
        </p:nvSpPr>
        <p:spPr bwMode="auto">
          <a:xfrm>
            <a:off x="52705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80" name="Line 97"/>
          <p:cNvSpPr>
            <a:spLocks noChangeShapeType="1"/>
          </p:cNvSpPr>
          <p:nvPr/>
        </p:nvSpPr>
        <p:spPr bwMode="auto">
          <a:xfrm>
            <a:off x="58039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81" name="Line 98"/>
          <p:cNvSpPr>
            <a:spLocks noChangeShapeType="1"/>
          </p:cNvSpPr>
          <p:nvPr/>
        </p:nvSpPr>
        <p:spPr bwMode="auto">
          <a:xfrm>
            <a:off x="57912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82" name="Line 99"/>
          <p:cNvSpPr>
            <a:spLocks noChangeShapeType="1"/>
          </p:cNvSpPr>
          <p:nvPr/>
        </p:nvSpPr>
        <p:spPr bwMode="auto">
          <a:xfrm>
            <a:off x="63246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83" name="Line 100"/>
          <p:cNvSpPr>
            <a:spLocks noChangeShapeType="1"/>
          </p:cNvSpPr>
          <p:nvPr/>
        </p:nvSpPr>
        <p:spPr bwMode="auto">
          <a:xfrm>
            <a:off x="63119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84" name="Line 101"/>
          <p:cNvSpPr>
            <a:spLocks noChangeShapeType="1"/>
          </p:cNvSpPr>
          <p:nvPr/>
        </p:nvSpPr>
        <p:spPr bwMode="auto">
          <a:xfrm>
            <a:off x="68453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85" name="Line 102"/>
          <p:cNvSpPr>
            <a:spLocks noChangeShapeType="1"/>
          </p:cNvSpPr>
          <p:nvPr/>
        </p:nvSpPr>
        <p:spPr bwMode="auto">
          <a:xfrm>
            <a:off x="68453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86" name="Line 103"/>
          <p:cNvSpPr>
            <a:spLocks noChangeShapeType="1"/>
          </p:cNvSpPr>
          <p:nvPr/>
        </p:nvSpPr>
        <p:spPr bwMode="auto">
          <a:xfrm>
            <a:off x="73787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87" name="Line 104"/>
          <p:cNvSpPr>
            <a:spLocks noChangeShapeType="1"/>
          </p:cNvSpPr>
          <p:nvPr/>
        </p:nvSpPr>
        <p:spPr bwMode="auto">
          <a:xfrm>
            <a:off x="73660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88" name="Line 105"/>
          <p:cNvSpPr>
            <a:spLocks noChangeShapeType="1"/>
          </p:cNvSpPr>
          <p:nvPr/>
        </p:nvSpPr>
        <p:spPr bwMode="auto">
          <a:xfrm>
            <a:off x="78994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89" name="Line 106"/>
          <p:cNvSpPr>
            <a:spLocks noChangeShapeType="1"/>
          </p:cNvSpPr>
          <p:nvPr/>
        </p:nvSpPr>
        <p:spPr bwMode="auto">
          <a:xfrm>
            <a:off x="78867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90" name="Line 107"/>
          <p:cNvSpPr>
            <a:spLocks noChangeShapeType="1"/>
          </p:cNvSpPr>
          <p:nvPr/>
        </p:nvSpPr>
        <p:spPr bwMode="auto">
          <a:xfrm>
            <a:off x="84201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1" name="Line 108"/>
          <p:cNvSpPr>
            <a:spLocks noChangeShapeType="1"/>
          </p:cNvSpPr>
          <p:nvPr/>
        </p:nvSpPr>
        <p:spPr bwMode="auto">
          <a:xfrm>
            <a:off x="84201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2" name="Line 109"/>
          <p:cNvSpPr>
            <a:spLocks noChangeShapeType="1"/>
          </p:cNvSpPr>
          <p:nvPr/>
        </p:nvSpPr>
        <p:spPr bwMode="auto">
          <a:xfrm>
            <a:off x="84074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93" name="Line 110"/>
          <p:cNvSpPr>
            <a:spLocks noChangeShapeType="1"/>
          </p:cNvSpPr>
          <p:nvPr/>
        </p:nvSpPr>
        <p:spPr bwMode="auto">
          <a:xfrm>
            <a:off x="89408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4" name="Line 111"/>
          <p:cNvSpPr>
            <a:spLocks noChangeShapeType="1"/>
          </p:cNvSpPr>
          <p:nvPr/>
        </p:nvSpPr>
        <p:spPr bwMode="auto">
          <a:xfrm>
            <a:off x="89281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95" name="Line 112"/>
          <p:cNvSpPr>
            <a:spLocks noChangeShapeType="1"/>
          </p:cNvSpPr>
          <p:nvPr/>
        </p:nvSpPr>
        <p:spPr bwMode="auto">
          <a:xfrm>
            <a:off x="94615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6" name="Line 113"/>
          <p:cNvSpPr>
            <a:spLocks noChangeShapeType="1"/>
          </p:cNvSpPr>
          <p:nvPr/>
        </p:nvSpPr>
        <p:spPr bwMode="auto">
          <a:xfrm>
            <a:off x="94488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97" name="Line 114"/>
          <p:cNvSpPr>
            <a:spLocks noChangeShapeType="1"/>
          </p:cNvSpPr>
          <p:nvPr/>
        </p:nvSpPr>
        <p:spPr bwMode="auto">
          <a:xfrm>
            <a:off x="2667000" y="12319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8" name="Line 115"/>
          <p:cNvSpPr>
            <a:spLocks noChangeShapeType="1"/>
          </p:cNvSpPr>
          <p:nvPr/>
        </p:nvSpPr>
        <p:spPr bwMode="auto">
          <a:xfrm>
            <a:off x="9067800" y="38131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9" name="Line 116"/>
          <p:cNvSpPr>
            <a:spLocks noChangeShapeType="1"/>
          </p:cNvSpPr>
          <p:nvPr/>
        </p:nvSpPr>
        <p:spPr bwMode="auto">
          <a:xfrm>
            <a:off x="6477000" y="25939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00" name="Line 117"/>
          <p:cNvSpPr>
            <a:spLocks noChangeShapeType="1"/>
          </p:cNvSpPr>
          <p:nvPr/>
        </p:nvSpPr>
        <p:spPr bwMode="auto">
          <a:xfrm>
            <a:off x="6477000" y="24415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01" name="Line 118"/>
          <p:cNvSpPr>
            <a:spLocks noChangeShapeType="1"/>
          </p:cNvSpPr>
          <p:nvPr/>
        </p:nvSpPr>
        <p:spPr bwMode="auto">
          <a:xfrm>
            <a:off x="5486400" y="38131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02" name="Line 119"/>
          <p:cNvSpPr>
            <a:spLocks noChangeShapeType="1"/>
          </p:cNvSpPr>
          <p:nvPr/>
        </p:nvSpPr>
        <p:spPr bwMode="auto">
          <a:xfrm>
            <a:off x="8001000" y="32797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803" name="Group 120"/>
          <p:cNvGrpSpPr>
            <a:grpSpLocks/>
          </p:cNvGrpSpPr>
          <p:nvPr/>
        </p:nvGrpSpPr>
        <p:grpSpPr bwMode="auto">
          <a:xfrm>
            <a:off x="7239001" y="2365375"/>
            <a:ext cx="360363" cy="533400"/>
            <a:chOff x="3696" y="1680"/>
            <a:chExt cx="227" cy="336"/>
          </a:xfrm>
        </p:grpSpPr>
        <p:sp>
          <p:nvSpPr>
            <p:cNvPr id="29811" name="Rectangle 121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812" name="Rectangle 122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813" name="Line 123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14" name="Line 124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15" name="Oval 125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9804" name="Group 126"/>
          <p:cNvGrpSpPr>
            <a:grpSpLocks/>
          </p:cNvGrpSpPr>
          <p:nvPr/>
        </p:nvGrpSpPr>
        <p:grpSpPr bwMode="auto">
          <a:xfrm>
            <a:off x="5791201" y="2365375"/>
            <a:ext cx="360363" cy="533400"/>
            <a:chOff x="3696" y="1680"/>
            <a:chExt cx="227" cy="336"/>
          </a:xfrm>
        </p:grpSpPr>
        <p:sp>
          <p:nvSpPr>
            <p:cNvPr id="29806" name="Rectangle 127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807" name="Rectangle 128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808" name="Line 129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09" name="Line 130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10" name="Oval 131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9805" name="Text Box 133"/>
          <p:cNvSpPr txBox="1">
            <a:spLocks noChangeArrowheads="1"/>
          </p:cNvSpPr>
          <p:nvPr/>
        </p:nvSpPr>
        <p:spPr bwMode="auto">
          <a:xfrm>
            <a:off x="1828800" y="54102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space is O(n) !</a:t>
            </a:r>
          </a:p>
        </p:txBody>
      </p:sp>
    </p:spTree>
    <p:extLst>
      <p:ext uri="{BB962C8B-B14F-4D97-AF65-F5344CB8AC3E}">
        <p14:creationId xmlns:p14="http://schemas.microsoft.com/office/powerpoint/2010/main" val="12088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981200" y="3810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5257800" y="11176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324600" y="9398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3200400" y="11080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267200" y="9271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2667000" y="8223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3200400" y="8175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4238625" y="8128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4776788" y="8080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5257800" y="7985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5791200" y="7937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6324600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8424863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8963025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9172575" y="7747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8196264" y="33480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6629400" y="26765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9237664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8724900" y="45037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9699625" y="45037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4776789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5751514" y="39147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9955214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9545639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6" name="Rectangle 26"/>
          <p:cNvSpPr>
            <a:spLocks noChangeArrowheads="1"/>
          </p:cNvSpPr>
          <p:nvPr/>
        </p:nvSpPr>
        <p:spPr bwMode="auto">
          <a:xfrm>
            <a:off x="8982075" y="50927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8570914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7956550" y="50927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7545389" y="50927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6781800" y="44910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007100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5597525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4981575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4572000" y="45577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 flipH="1">
            <a:off x="5494338" y="28448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>
            <a:off x="6827838" y="28448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7391400" y="34877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8416925" y="34877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9442451" y="40767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8878889" y="40767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>
            <a:off x="7443789" y="40767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6878638" y="40767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9596439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9853614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 flipH="1">
            <a:off x="8623300" y="47180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8878889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97775" y="47180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>
            <a:off x="7853364" y="47180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9" name="Line 49"/>
          <p:cNvSpPr>
            <a:spLocks noChangeShapeType="1"/>
          </p:cNvSpPr>
          <p:nvPr/>
        </p:nvSpPr>
        <p:spPr bwMode="auto">
          <a:xfrm>
            <a:off x="5443539" y="35417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0" name="Line 50"/>
          <p:cNvSpPr>
            <a:spLocks noChangeShapeType="1"/>
          </p:cNvSpPr>
          <p:nvPr/>
        </p:nvSpPr>
        <p:spPr bwMode="auto">
          <a:xfrm flipH="1">
            <a:off x="4930776" y="35417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1" name="Line 51"/>
          <p:cNvSpPr>
            <a:spLocks noChangeShapeType="1"/>
          </p:cNvSpPr>
          <p:nvPr/>
        </p:nvSpPr>
        <p:spPr bwMode="auto">
          <a:xfrm flipH="1">
            <a:off x="5648325" y="41290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2" name="Line 52"/>
          <p:cNvSpPr>
            <a:spLocks noChangeShapeType="1"/>
          </p:cNvSpPr>
          <p:nvPr/>
        </p:nvSpPr>
        <p:spPr bwMode="auto">
          <a:xfrm>
            <a:off x="5905500" y="41290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3" name="Line 53"/>
          <p:cNvSpPr>
            <a:spLocks noChangeShapeType="1"/>
          </p:cNvSpPr>
          <p:nvPr/>
        </p:nvSpPr>
        <p:spPr bwMode="auto">
          <a:xfrm>
            <a:off x="4930775" y="41290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4" name="Line 54"/>
          <p:cNvSpPr>
            <a:spLocks noChangeShapeType="1"/>
          </p:cNvSpPr>
          <p:nvPr/>
        </p:nvSpPr>
        <p:spPr bwMode="auto">
          <a:xfrm flipH="1">
            <a:off x="4622800" y="40767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5" name="Text Box 55"/>
          <p:cNvSpPr txBox="1">
            <a:spLocks noChangeArrowheads="1"/>
          </p:cNvSpPr>
          <p:nvPr/>
        </p:nvSpPr>
        <p:spPr bwMode="auto">
          <a:xfrm rot="21585109">
            <a:off x="4419600" y="47053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776" name="Text Box 56"/>
          <p:cNvSpPr txBox="1">
            <a:spLocks noChangeArrowheads="1"/>
          </p:cNvSpPr>
          <p:nvPr/>
        </p:nvSpPr>
        <p:spPr bwMode="auto">
          <a:xfrm rot="21585109">
            <a:off x="4862513" y="46863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0777" name="Text Box 57"/>
          <p:cNvSpPr txBox="1">
            <a:spLocks noChangeArrowheads="1"/>
          </p:cNvSpPr>
          <p:nvPr/>
        </p:nvSpPr>
        <p:spPr bwMode="auto">
          <a:xfrm rot="21585109">
            <a:off x="5472113" y="468630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778" name="Text Box 58"/>
          <p:cNvSpPr txBox="1">
            <a:spLocks noChangeArrowheads="1"/>
          </p:cNvSpPr>
          <p:nvPr/>
        </p:nvSpPr>
        <p:spPr bwMode="auto">
          <a:xfrm rot="21585109">
            <a:off x="6629400" y="46656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30779" name="Text Box 59"/>
          <p:cNvSpPr txBox="1">
            <a:spLocks noChangeArrowheads="1"/>
          </p:cNvSpPr>
          <p:nvPr/>
        </p:nvSpPr>
        <p:spPr bwMode="auto">
          <a:xfrm rot="21585109">
            <a:off x="9448800" y="52720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0780" name="Text Box 60"/>
          <p:cNvSpPr txBox="1">
            <a:spLocks noChangeArrowheads="1"/>
          </p:cNvSpPr>
          <p:nvPr/>
        </p:nvSpPr>
        <p:spPr bwMode="auto">
          <a:xfrm rot="21585109">
            <a:off x="7848600" y="52673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0781" name="Text Box 61"/>
          <p:cNvSpPr txBox="1">
            <a:spLocks noChangeArrowheads="1"/>
          </p:cNvSpPr>
          <p:nvPr/>
        </p:nvSpPr>
        <p:spPr bwMode="auto">
          <a:xfrm rot="21585109">
            <a:off x="8915400" y="52673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0782" name="Text Box 62"/>
          <p:cNvSpPr txBox="1">
            <a:spLocks noChangeArrowheads="1"/>
          </p:cNvSpPr>
          <p:nvPr/>
        </p:nvSpPr>
        <p:spPr bwMode="auto">
          <a:xfrm rot="21585109">
            <a:off x="7467600" y="52720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0783" name="Text Box 63"/>
          <p:cNvSpPr txBox="1">
            <a:spLocks noChangeArrowheads="1"/>
          </p:cNvSpPr>
          <p:nvPr/>
        </p:nvSpPr>
        <p:spPr bwMode="auto">
          <a:xfrm rot="21585109">
            <a:off x="9848850" y="52530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30784" name="Text Box 64"/>
          <p:cNvSpPr txBox="1">
            <a:spLocks noChangeArrowheads="1"/>
          </p:cNvSpPr>
          <p:nvPr/>
        </p:nvSpPr>
        <p:spPr bwMode="auto">
          <a:xfrm rot="21585109">
            <a:off x="8477250" y="52530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30785" name="Text Box 65"/>
          <p:cNvSpPr txBox="1">
            <a:spLocks noChangeArrowheads="1"/>
          </p:cNvSpPr>
          <p:nvPr/>
        </p:nvSpPr>
        <p:spPr bwMode="auto">
          <a:xfrm rot="21585109">
            <a:off x="5886450" y="46910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0786" name="Oval 66"/>
          <p:cNvSpPr>
            <a:spLocks noChangeArrowheads="1"/>
          </p:cNvSpPr>
          <p:nvPr/>
        </p:nvSpPr>
        <p:spPr bwMode="auto">
          <a:xfrm>
            <a:off x="7686675" y="44910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87" name="Oval 67"/>
          <p:cNvSpPr>
            <a:spLocks noChangeArrowheads="1"/>
          </p:cNvSpPr>
          <p:nvPr/>
        </p:nvSpPr>
        <p:spPr bwMode="auto">
          <a:xfrm>
            <a:off x="7248525" y="38814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88" name="Oval 68"/>
          <p:cNvSpPr>
            <a:spLocks noChangeArrowheads="1"/>
          </p:cNvSpPr>
          <p:nvPr/>
        </p:nvSpPr>
        <p:spPr bwMode="auto">
          <a:xfrm>
            <a:off x="5334000" y="33480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grpSp>
        <p:nvGrpSpPr>
          <p:cNvPr id="30789" name="Group 70"/>
          <p:cNvGrpSpPr>
            <a:grpSpLocks/>
          </p:cNvGrpSpPr>
          <p:nvPr/>
        </p:nvGrpSpPr>
        <p:grpSpPr bwMode="auto">
          <a:xfrm>
            <a:off x="1993900" y="1536701"/>
            <a:ext cx="7835900" cy="404813"/>
            <a:chOff x="296" y="1440"/>
            <a:chExt cx="4936" cy="255"/>
          </a:xfrm>
        </p:grpSpPr>
        <p:sp>
          <p:nvSpPr>
            <p:cNvPr id="30843" name="Text Box 71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0844" name="Text Box 72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0845" name="Text Box 73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0846" name="Text Box 74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0847" name="Text Box 75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0848" name="Text Box 76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0849" name="Text Box 77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30850" name="Text Box 78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0851" name="Text Box 79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0852" name="Text Box 80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30853" name="Text Box 81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30790" name="Line 82"/>
          <p:cNvSpPr>
            <a:spLocks noChangeShapeType="1"/>
          </p:cNvSpPr>
          <p:nvPr/>
        </p:nvSpPr>
        <p:spPr bwMode="auto">
          <a:xfrm>
            <a:off x="21336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91" name="Line 83"/>
          <p:cNvSpPr>
            <a:spLocks noChangeShapeType="1"/>
          </p:cNvSpPr>
          <p:nvPr/>
        </p:nvSpPr>
        <p:spPr bwMode="auto">
          <a:xfrm>
            <a:off x="26670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2" name="Line 84"/>
          <p:cNvSpPr>
            <a:spLocks noChangeShapeType="1"/>
          </p:cNvSpPr>
          <p:nvPr/>
        </p:nvSpPr>
        <p:spPr bwMode="auto">
          <a:xfrm>
            <a:off x="26543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93" name="Line 85"/>
          <p:cNvSpPr>
            <a:spLocks noChangeShapeType="1"/>
          </p:cNvSpPr>
          <p:nvPr/>
        </p:nvSpPr>
        <p:spPr bwMode="auto">
          <a:xfrm>
            <a:off x="31877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4" name="Line 86"/>
          <p:cNvSpPr>
            <a:spLocks noChangeShapeType="1"/>
          </p:cNvSpPr>
          <p:nvPr/>
        </p:nvSpPr>
        <p:spPr bwMode="auto">
          <a:xfrm>
            <a:off x="31750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95" name="Line 87"/>
          <p:cNvSpPr>
            <a:spLocks noChangeShapeType="1"/>
          </p:cNvSpPr>
          <p:nvPr/>
        </p:nvSpPr>
        <p:spPr bwMode="auto">
          <a:xfrm>
            <a:off x="37084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6" name="Line 88"/>
          <p:cNvSpPr>
            <a:spLocks noChangeShapeType="1"/>
          </p:cNvSpPr>
          <p:nvPr/>
        </p:nvSpPr>
        <p:spPr bwMode="auto">
          <a:xfrm>
            <a:off x="37084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97" name="Line 89"/>
          <p:cNvSpPr>
            <a:spLocks noChangeShapeType="1"/>
          </p:cNvSpPr>
          <p:nvPr/>
        </p:nvSpPr>
        <p:spPr bwMode="auto">
          <a:xfrm>
            <a:off x="42418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8" name="Line 90"/>
          <p:cNvSpPr>
            <a:spLocks noChangeShapeType="1"/>
          </p:cNvSpPr>
          <p:nvPr/>
        </p:nvSpPr>
        <p:spPr bwMode="auto">
          <a:xfrm>
            <a:off x="42291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99" name="Line 91"/>
          <p:cNvSpPr>
            <a:spLocks noChangeShapeType="1"/>
          </p:cNvSpPr>
          <p:nvPr/>
        </p:nvSpPr>
        <p:spPr bwMode="auto">
          <a:xfrm>
            <a:off x="47625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0" name="Line 92"/>
          <p:cNvSpPr>
            <a:spLocks noChangeShapeType="1"/>
          </p:cNvSpPr>
          <p:nvPr/>
        </p:nvSpPr>
        <p:spPr bwMode="auto">
          <a:xfrm>
            <a:off x="47498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01" name="Line 93"/>
          <p:cNvSpPr>
            <a:spLocks noChangeShapeType="1"/>
          </p:cNvSpPr>
          <p:nvPr/>
        </p:nvSpPr>
        <p:spPr bwMode="auto">
          <a:xfrm>
            <a:off x="52832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2" name="Line 94"/>
          <p:cNvSpPr>
            <a:spLocks noChangeShapeType="1"/>
          </p:cNvSpPr>
          <p:nvPr/>
        </p:nvSpPr>
        <p:spPr bwMode="auto">
          <a:xfrm>
            <a:off x="52705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03" name="Line 95"/>
          <p:cNvSpPr>
            <a:spLocks noChangeShapeType="1"/>
          </p:cNvSpPr>
          <p:nvPr/>
        </p:nvSpPr>
        <p:spPr bwMode="auto">
          <a:xfrm>
            <a:off x="58039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4" name="Line 96"/>
          <p:cNvSpPr>
            <a:spLocks noChangeShapeType="1"/>
          </p:cNvSpPr>
          <p:nvPr/>
        </p:nvSpPr>
        <p:spPr bwMode="auto">
          <a:xfrm>
            <a:off x="57912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05" name="Line 97"/>
          <p:cNvSpPr>
            <a:spLocks noChangeShapeType="1"/>
          </p:cNvSpPr>
          <p:nvPr/>
        </p:nvSpPr>
        <p:spPr bwMode="auto">
          <a:xfrm>
            <a:off x="63246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6" name="Line 98"/>
          <p:cNvSpPr>
            <a:spLocks noChangeShapeType="1"/>
          </p:cNvSpPr>
          <p:nvPr/>
        </p:nvSpPr>
        <p:spPr bwMode="auto">
          <a:xfrm>
            <a:off x="63119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07" name="Line 99"/>
          <p:cNvSpPr>
            <a:spLocks noChangeShapeType="1"/>
          </p:cNvSpPr>
          <p:nvPr/>
        </p:nvSpPr>
        <p:spPr bwMode="auto">
          <a:xfrm>
            <a:off x="68453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8" name="Line 100"/>
          <p:cNvSpPr>
            <a:spLocks noChangeShapeType="1"/>
          </p:cNvSpPr>
          <p:nvPr/>
        </p:nvSpPr>
        <p:spPr bwMode="auto">
          <a:xfrm>
            <a:off x="68453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09" name="Line 101"/>
          <p:cNvSpPr>
            <a:spLocks noChangeShapeType="1"/>
          </p:cNvSpPr>
          <p:nvPr/>
        </p:nvSpPr>
        <p:spPr bwMode="auto">
          <a:xfrm>
            <a:off x="73787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0" name="Line 102"/>
          <p:cNvSpPr>
            <a:spLocks noChangeShapeType="1"/>
          </p:cNvSpPr>
          <p:nvPr/>
        </p:nvSpPr>
        <p:spPr bwMode="auto">
          <a:xfrm>
            <a:off x="73660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11" name="Line 103"/>
          <p:cNvSpPr>
            <a:spLocks noChangeShapeType="1"/>
          </p:cNvSpPr>
          <p:nvPr/>
        </p:nvSpPr>
        <p:spPr bwMode="auto">
          <a:xfrm>
            <a:off x="78994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2" name="Line 104"/>
          <p:cNvSpPr>
            <a:spLocks noChangeShapeType="1"/>
          </p:cNvSpPr>
          <p:nvPr/>
        </p:nvSpPr>
        <p:spPr bwMode="auto">
          <a:xfrm>
            <a:off x="78867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13" name="Line 105"/>
          <p:cNvSpPr>
            <a:spLocks noChangeShapeType="1"/>
          </p:cNvSpPr>
          <p:nvPr/>
        </p:nvSpPr>
        <p:spPr bwMode="auto">
          <a:xfrm>
            <a:off x="84201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4" name="Line 106"/>
          <p:cNvSpPr>
            <a:spLocks noChangeShapeType="1"/>
          </p:cNvSpPr>
          <p:nvPr/>
        </p:nvSpPr>
        <p:spPr bwMode="auto">
          <a:xfrm>
            <a:off x="84201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5" name="Line 107"/>
          <p:cNvSpPr>
            <a:spLocks noChangeShapeType="1"/>
          </p:cNvSpPr>
          <p:nvPr/>
        </p:nvSpPr>
        <p:spPr bwMode="auto">
          <a:xfrm>
            <a:off x="84074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16" name="Line 108"/>
          <p:cNvSpPr>
            <a:spLocks noChangeShapeType="1"/>
          </p:cNvSpPr>
          <p:nvPr/>
        </p:nvSpPr>
        <p:spPr bwMode="auto">
          <a:xfrm>
            <a:off x="89408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7" name="Line 109"/>
          <p:cNvSpPr>
            <a:spLocks noChangeShapeType="1"/>
          </p:cNvSpPr>
          <p:nvPr/>
        </p:nvSpPr>
        <p:spPr bwMode="auto">
          <a:xfrm>
            <a:off x="89281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18" name="Line 110"/>
          <p:cNvSpPr>
            <a:spLocks noChangeShapeType="1"/>
          </p:cNvSpPr>
          <p:nvPr/>
        </p:nvSpPr>
        <p:spPr bwMode="auto">
          <a:xfrm>
            <a:off x="9461500" y="14605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9" name="Line 111"/>
          <p:cNvSpPr>
            <a:spLocks noChangeShapeType="1"/>
          </p:cNvSpPr>
          <p:nvPr/>
        </p:nvSpPr>
        <p:spPr bwMode="auto">
          <a:xfrm>
            <a:off x="9448800" y="14605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20" name="Line 112"/>
          <p:cNvSpPr>
            <a:spLocks noChangeShapeType="1"/>
          </p:cNvSpPr>
          <p:nvPr/>
        </p:nvSpPr>
        <p:spPr bwMode="auto">
          <a:xfrm>
            <a:off x="2667000" y="12319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1" name="Line 113"/>
          <p:cNvSpPr>
            <a:spLocks noChangeShapeType="1"/>
          </p:cNvSpPr>
          <p:nvPr/>
        </p:nvSpPr>
        <p:spPr bwMode="auto">
          <a:xfrm>
            <a:off x="9067800" y="38131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2" name="Line 114"/>
          <p:cNvSpPr>
            <a:spLocks noChangeShapeType="1"/>
          </p:cNvSpPr>
          <p:nvPr/>
        </p:nvSpPr>
        <p:spPr bwMode="auto">
          <a:xfrm>
            <a:off x="6477000" y="25939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3" name="Line 115"/>
          <p:cNvSpPr>
            <a:spLocks noChangeShapeType="1"/>
          </p:cNvSpPr>
          <p:nvPr/>
        </p:nvSpPr>
        <p:spPr bwMode="auto">
          <a:xfrm>
            <a:off x="6477000" y="24415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4" name="Line 116"/>
          <p:cNvSpPr>
            <a:spLocks noChangeShapeType="1"/>
          </p:cNvSpPr>
          <p:nvPr/>
        </p:nvSpPr>
        <p:spPr bwMode="auto">
          <a:xfrm>
            <a:off x="5486400" y="38131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5" name="Line 117"/>
          <p:cNvSpPr>
            <a:spLocks noChangeShapeType="1"/>
          </p:cNvSpPr>
          <p:nvPr/>
        </p:nvSpPr>
        <p:spPr bwMode="auto">
          <a:xfrm>
            <a:off x="8001000" y="32797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826" name="Group 118"/>
          <p:cNvGrpSpPr>
            <a:grpSpLocks/>
          </p:cNvGrpSpPr>
          <p:nvPr/>
        </p:nvGrpSpPr>
        <p:grpSpPr bwMode="auto">
          <a:xfrm>
            <a:off x="7239001" y="2365375"/>
            <a:ext cx="360363" cy="533400"/>
            <a:chOff x="3696" y="1680"/>
            <a:chExt cx="227" cy="336"/>
          </a:xfrm>
        </p:grpSpPr>
        <p:sp>
          <p:nvSpPr>
            <p:cNvPr id="30838" name="Rectangle 119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39" name="Rectangle 120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40" name="Line 121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41" name="Line 122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42" name="Oval 123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30827" name="Group 124"/>
          <p:cNvGrpSpPr>
            <a:grpSpLocks/>
          </p:cNvGrpSpPr>
          <p:nvPr/>
        </p:nvGrpSpPr>
        <p:grpSpPr bwMode="auto">
          <a:xfrm>
            <a:off x="5791201" y="2365375"/>
            <a:ext cx="360363" cy="533400"/>
            <a:chOff x="3696" y="1680"/>
            <a:chExt cx="227" cy="336"/>
          </a:xfrm>
        </p:grpSpPr>
        <p:sp>
          <p:nvSpPr>
            <p:cNvPr id="30833" name="Rectangle 125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34" name="Rectangle 126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35" name="Line 127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6" name="Line 128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7" name="Oval 129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30828" name="Text Box 131"/>
          <p:cNvSpPr txBox="1">
            <a:spLocks noChangeArrowheads="1"/>
          </p:cNvSpPr>
          <p:nvPr/>
        </p:nvSpPr>
        <p:spPr bwMode="auto">
          <a:xfrm>
            <a:off x="1828800" y="2819400"/>
            <a:ext cx="27432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do a query at x, traverse the search path of x: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At each node traverse the right tree if you go right and the left tree if you go left</a:t>
            </a:r>
          </a:p>
        </p:txBody>
      </p:sp>
      <p:sp>
        <p:nvSpPr>
          <p:cNvPr id="86148" name="Line 132"/>
          <p:cNvSpPr>
            <a:spLocks noChangeShapeType="1"/>
          </p:cNvSpPr>
          <p:nvPr/>
        </p:nvSpPr>
        <p:spPr bwMode="auto">
          <a:xfrm flipH="1">
            <a:off x="5595938" y="2924175"/>
            <a:ext cx="1128712" cy="534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49" name="Line 133"/>
          <p:cNvSpPr>
            <a:spLocks noChangeShapeType="1"/>
          </p:cNvSpPr>
          <p:nvPr/>
        </p:nvSpPr>
        <p:spPr bwMode="auto">
          <a:xfrm>
            <a:off x="5715000" y="3505200"/>
            <a:ext cx="3048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50" name="Line 134"/>
          <p:cNvSpPr>
            <a:spLocks noChangeShapeType="1"/>
          </p:cNvSpPr>
          <p:nvPr/>
        </p:nvSpPr>
        <p:spPr bwMode="auto">
          <a:xfrm flipH="1">
            <a:off x="5791200" y="4191000"/>
            <a:ext cx="76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51" name="Line 135"/>
          <p:cNvSpPr>
            <a:spLocks noChangeShapeType="1"/>
          </p:cNvSpPr>
          <p:nvPr/>
        </p:nvSpPr>
        <p:spPr bwMode="auto">
          <a:xfrm>
            <a:off x="3962400" y="1371600"/>
            <a:ext cx="0" cy="228600"/>
          </a:xfrm>
          <a:prstGeom prst="line">
            <a:avLst/>
          </a:prstGeom>
          <a:noFill/>
          <a:ln w="508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4"/>
          <p:cNvSpPr>
            <a:spLocks noChangeArrowheads="1"/>
          </p:cNvSpPr>
          <p:nvPr/>
        </p:nvSpPr>
        <p:spPr bwMode="auto">
          <a:xfrm>
            <a:off x="5867400" y="13858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1747" name="AutoShape 5"/>
          <p:cNvSpPr>
            <a:spLocks noChangeArrowheads="1"/>
          </p:cNvSpPr>
          <p:nvPr/>
        </p:nvSpPr>
        <p:spPr bwMode="auto">
          <a:xfrm>
            <a:off x="5334000" y="23002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6324600" y="23002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31749" name="AutoShape 7"/>
          <p:cNvCxnSpPr>
            <a:cxnSpLocks noChangeShapeType="1"/>
            <a:stCxn id="31746" idx="3"/>
            <a:endCxn id="31747" idx="0"/>
          </p:cNvCxnSpPr>
          <p:nvPr/>
        </p:nvCxnSpPr>
        <p:spPr bwMode="auto">
          <a:xfrm flipH="1">
            <a:off x="5524500" y="16462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0" name="AutoShape 8"/>
          <p:cNvCxnSpPr>
            <a:cxnSpLocks noChangeShapeType="1"/>
            <a:stCxn id="31746" idx="5"/>
            <a:endCxn id="31748" idx="0"/>
          </p:cNvCxnSpPr>
          <p:nvPr/>
        </p:nvCxnSpPr>
        <p:spPr bwMode="auto">
          <a:xfrm>
            <a:off x="6127750" y="16462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1" name="Line 17"/>
          <p:cNvSpPr>
            <a:spLocks noChangeShapeType="1"/>
          </p:cNvSpPr>
          <p:nvPr/>
        </p:nvSpPr>
        <p:spPr bwMode="auto">
          <a:xfrm>
            <a:off x="4114800" y="1066800"/>
            <a:ext cx="3810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Line 18"/>
          <p:cNvSpPr>
            <a:spLocks noChangeShapeType="1"/>
          </p:cNvSpPr>
          <p:nvPr/>
        </p:nvSpPr>
        <p:spPr bwMode="auto">
          <a:xfrm>
            <a:off x="4953000" y="914400"/>
            <a:ext cx="4267200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19"/>
          <p:cNvSpPr>
            <a:spLocks noChangeShapeType="1"/>
          </p:cNvSpPr>
          <p:nvPr/>
        </p:nvSpPr>
        <p:spPr bwMode="auto">
          <a:xfrm>
            <a:off x="5562600" y="762000"/>
            <a:ext cx="1295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20"/>
          <p:cNvSpPr>
            <a:spLocks noChangeShapeType="1"/>
          </p:cNvSpPr>
          <p:nvPr/>
        </p:nvSpPr>
        <p:spPr bwMode="auto">
          <a:xfrm>
            <a:off x="6019800" y="4572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1" name="Line 21"/>
          <p:cNvSpPr>
            <a:spLocks noChangeShapeType="1"/>
          </p:cNvSpPr>
          <p:nvPr/>
        </p:nvSpPr>
        <p:spPr bwMode="auto">
          <a:xfrm>
            <a:off x="4724400" y="962025"/>
            <a:ext cx="0" cy="228600"/>
          </a:xfrm>
          <a:prstGeom prst="line">
            <a:avLst/>
          </a:prstGeom>
          <a:noFill/>
          <a:ln w="508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6" name="Line 22"/>
          <p:cNvSpPr>
            <a:spLocks noChangeShapeType="1"/>
          </p:cNvSpPr>
          <p:nvPr/>
        </p:nvSpPr>
        <p:spPr bwMode="auto">
          <a:xfrm flipH="1">
            <a:off x="5410200" y="1600200"/>
            <a:ext cx="304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7" name="Text Box 23"/>
          <p:cNvSpPr txBox="1">
            <a:spLocks noChangeArrowheads="1"/>
          </p:cNvSpPr>
          <p:nvPr/>
        </p:nvSpPr>
        <p:spPr bwMode="auto">
          <a:xfrm>
            <a:off x="2286000" y="3581401"/>
            <a:ext cx="7696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When you go left, traverse the left tree until you hit the first interval that does not contain the query (similarly when you go right)</a:t>
            </a:r>
          </a:p>
        </p:txBody>
      </p:sp>
      <p:sp>
        <p:nvSpPr>
          <p:cNvPr id="31758" name="Text Box 24"/>
          <p:cNvSpPr txBox="1">
            <a:spLocks noChangeArrowheads="1"/>
          </p:cNvSpPr>
          <p:nvPr/>
        </p:nvSpPr>
        <p:spPr bwMode="auto">
          <a:xfrm>
            <a:off x="2286000" y="506095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Query time is O(log n + k)</a:t>
            </a:r>
          </a:p>
        </p:txBody>
      </p:sp>
    </p:spTree>
    <p:extLst>
      <p:ext uri="{BB962C8B-B14F-4D97-AF65-F5344CB8AC3E}">
        <p14:creationId xmlns:p14="http://schemas.microsoft.com/office/powerpoint/2010/main" val="1299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interval tree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8043864" y="40338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87" name="Oval 19"/>
          <p:cNvSpPr>
            <a:spLocks noChangeArrowheads="1"/>
          </p:cNvSpPr>
          <p:nvPr/>
        </p:nvSpPr>
        <p:spPr bwMode="auto">
          <a:xfrm>
            <a:off x="6477000" y="33623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908526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89" name="Oval 21"/>
          <p:cNvSpPr>
            <a:spLocks noChangeArrowheads="1"/>
          </p:cNvSpPr>
          <p:nvPr/>
        </p:nvSpPr>
        <p:spPr bwMode="auto">
          <a:xfrm>
            <a:off x="8572500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9547225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1" name="Oval 23"/>
          <p:cNvSpPr>
            <a:spLocks noChangeArrowheads="1"/>
          </p:cNvSpPr>
          <p:nvPr/>
        </p:nvSpPr>
        <p:spPr bwMode="auto">
          <a:xfrm>
            <a:off x="4624389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559911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9802814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939323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8829675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8418514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7804150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739298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6629400" y="51768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58547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5445125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4829175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44196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5341938" y="35306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>
            <a:off x="6675438" y="35306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 flipH="1">
            <a:off x="7239000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8264525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>
            <a:off x="9290051" y="47625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8726489" y="47625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>
            <a:off x="7291389" y="47625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6726238" y="47625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 flipH="1">
            <a:off x="944403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970121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 flipH="1">
            <a:off x="8470900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872648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 flipH="1">
            <a:off x="7445375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>
            <a:off x="770096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>
            <a:off x="5291139" y="42275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9" name="Line 51"/>
          <p:cNvSpPr>
            <a:spLocks noChangeShapeType="1"/>
          </p:cNvSpPr>
          <p:nvPr/>
        </p:nvSpPr>
        <p:spPr bwMode="auto">
          <a:xfrm flipH="1">
            <a:off x="4778376" y="42275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0" name="Line 52"/>
          <p:cNvSpPr>
            <a:spLocks noChangeShapeType="1"/>
          </p:cNvSpPr>
          <p:nvPr/>
        </p:nvSpPr>
        <p:spPr bwMode="auto">
          <a:xfrm flipH="1">
            <a:off x="5495925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1" name="Line 53"/>
          <p:cNvSpPr>
            <a:spLocks noChangeShapeType="1"/>
          </p:cNvSpPr>
          <p:nvPr/>
        </p:nvSpPr>
        <p:spPr bwMode="auto">
          <a:xfrm>
            <a:off x="5753100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Line 54"/>
          <p:cNvSpPr>
            <a:spLocks noChangeShapeType="1"/>
          </p:cNvSpPr>
          <p:nvPr/>
        </p:nvSpPr>
        <p:spPr bwMode="auto">
          <a:xfrm>
            <a:off x="4778375" y="48148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Line 55"/>
          <p:cNvSpPr>
            <a:spLocks noChangeShapeType="1"/>
          </p:cNvSpPr>
          <p:nvPr/>
        </p:nvSpPr>
        <p:spPr bwMode="auto">
          <a:xfrm flipH="1">
            <a:off x="4470400" y="47625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Text Box 56"/>
          <p:cNvSpPr txBox="1">
            <a:spLocks noChangeArrowheads="1"/>
          </p:cNvSpPr>
          <p:nvPr/>
        </p:nvSpPr>
        <p:spPr bwMode="auto">
          <a:xfrm rot="21585109">
            <a:off x="4267200" y="53911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2825" name="Text Box 57"/>
          <p:cNvSpPr txBox="1">
            <a:spLocks noChangeArrowheads="1"/>
          </p:cNvSpPr>
          <p:nvPr/>
        </p:nvSpPr>
        <p:spPr bwMode="auto">
          <a:xfrm rot="21585109">
            <a:off x="4710113" y="53721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2826" name="Text Box 58"/>
          <p:cNvSpPr txBox="1">
            <a:spLocks noChangeArrowheads="1"/>
          </p:cNvSpPr>
          <p:nvPr/>
        </p:nvSpPr>
        <p:spPr bwMode="auto">
          <a:xfrm rot="21585109">
            <a:off x="5319713" y="537210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2827" name="Text Box 59"/>
          <p:cNvSpPr txBox="1">
            <a:spLocks noChangeArrowheads="1"/>
          </p:cNvSpPr>
          <p:nvPr/>
        </p:nvSpPr>
        <p:spPr bwMode="auto">
          <a:xfrm rot="21585109">
            <a:off x="6477000" y="53514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32828" name="Text Box 60"/>
          <p:cNvSpPr txBox="1">
            <a:spLocks noChangeArrowheads="1"/>
          </p:cNvSpPr>
          <p:nvPr/>
        </p:nvSpPr>
        <p:spPr bwMode="auto">
          <a:xfrm rot="21585109">
            <a:off x="9296400" y="59578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2829" name="Text Box 61"/>
          <p:cNvSpPr txBox="1">
            <a:spLocks noChangeArrowheads="1"/>
          </p:cNvSpPr>
          <p:nvPr/>
        </p:nvSpPr>
        <p:spPr bwMode="auto">
          <a:xfrm rot="21585109">
            <a:off x="7696200" y="59531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2830" name="Text Box 62"/>
          <p:cNvSpPr txBox="1">
            <a:spLocks noChangeArrowheads="1"/>
          </p:cNvSpPr>
          <p:nvPr/>
        </p:nvSpPr>
        <p:spPr bwMode="auto">
          <a:xfrm rot="21585109">
            <a:off x="8763000" y="59531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2831" name="Text Box 63"/>
          <p:cNvSpPr txBox="1">
            <a:spLocks noChangeArrowheads="1"/>
          </p:cNvSpPr>
          <p:nvPr/>
        </p:nvSpPr>
        <p:spPr bwMode="auto">
          <a:xfrm rot="21585109">
            <a:off x="7315200" y="5957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2832" name="Text Box 64"/>
          <p:cNvSpPr txBox="1">
            <a:spLocks noChangeArrowheads="1"/>
          </p:cNvSpPr>
          <p:nvPr/>
        </p:nvSpPr>
        <p:spPr bwMode="auto">
          <a:xfrm rot="21585109">
            <a:off x="9696450" y="59388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32833" name="Text Box 65"/>
          <p:cNvSpPr txBox="1">
            <a:spLocks noChangeArrowheads="1"/>
          </p:cNvSpPr>
          <p:nvPr/>
        </p:nvSpPr>
        <p:spPr bwMode="auto">
          <a:xfrm rot="21585109">
            <a:off x="8324850" y="59388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32834" name="Text Box 66"/>
          <p:cNvSpPr txBox="1">
            <a:spLocks noChangeArrowheads="1"/>
          </p:cNvSpPr>
          <p:nvPr/>
        </p:nvSpPr>
        <p:spPr bwMode="auto">
          <a:xfrm rot="21585109">
            <a:off x="5734050" y="53768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2835" name="Oval 67"/>
          <p:cNvSpPr>
            <a:spLocks noChangeArrowheads="1"/>
          </p:cNvSpPr>
          <p:nvPr/>
        </p:nvSpPr>
        <p:spPr bwMode="auto">
          <a:xfrm>
            <a:off x="7534275" y="5176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36" name="Oval 68"/>
          <p:cNvSpPr>
            <a:spLocks noChangeArrowheads="1"/>
          </p:cNvSpPr>
          <p:nvPr/>
        </p:nvSpPr>
        <p:spPr bwMode="auto">
          <a:xfrm>
            <a:off x="7096125" y="45672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837" name="Oval 69"/>
          <p:cNvSpPr>
            <a:spLocks noChangeArrowheads="1"/>
          </p:cNvSpPr>
          <p:nvPr/>
        </p:nvSpPr>
        <p:spPr bwMode="auto">
          <a:xfrm>
            <a:off x="5181600" y="4033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grpSp>
        <p:nvGrpSpPr>
          <p:cNvPr id="32838" name="Group 72"/>
          <p:cNvGrpSpPr>
            <a:grpSpLocks/>
          </p:cNvGrpSpPr>
          <p:nvPr/>
        </p:nvGrpSpPr>
        <p:grpSpPr bwMode="auto">
          <a:xfrm>
            <a:off x="1993900" y="2147888"/>
            <a:ext cx="7835900" cy="404812"/>
            <a:chOff x="296" y="1440"/>
            <a:chExt cx="4936" cy="255"/>
          </a:xfrm>
        </p:grpSpPr>
        <p:sp>
          <p:nvSpPr>
            <p:cNvPr id="32897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898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2899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2900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2901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2902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2903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32904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2905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2906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32907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32839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40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1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42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3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44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5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46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7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48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9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50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1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52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3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54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5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56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7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58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9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60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1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62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3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4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65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67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8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69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0" name="Line 115"/>
          <p:cNvSpPr>
            <a:spLocks noChangeShapeType="1"/>
          </p:cNvSpPr>
          <p:nvPr/>
        </p:nvSpPr>
        <p:spPr bwMode="auto">
          <a:xfrm>
            <a:off x="8915400" y="44989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1" name="Line 116"/>
          <p:cNvSpPr>
            <a:spLocks noChangeShapeType="1"/>
          </p:cNvSpPr>
          <p:nvPr/>
        </p:nvSpPr>
        <p:spPr bwMode="auto">
          <a:xfrm>
            <a:off x="6324600" y="32797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2" name="Line 117"/>
          <p:cNvSpPr>
            <a:spLocks noChangeShapeType="1"/>
          </p:cNvSpPr>
          <p:nvPr/>
        </p:nvSpPr>
        <p:spPr bwMode="auto">
          <a:xfrm>
            <a:off x="6324600" y="31273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3" name="Line 118"/>
          <p:cNvSpPr>
            <a:spLocks noChangeShapeType="1"/>
          </p:cNvSpPr>
          <p:nvPr/>
        </p:nvSpPr>
        <p:spPr bwMode="auto">
          <a:xfrm>
            <a:off x="5334000" y="44989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4" name="Line 119"/>
          <p:cNvSpPr>
            <a:spLocks noChangeShapeType="1"/>
          </p:cNvSpPr>
          <p:nvPr/>
        </p:nvSpPr>
        <p:spPr bwMode="auto">
          <a:xfrm>
            <a:off x="7848600" y="39655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75" name="Group 120"/>
          <p:cNvGrpSpPr>
            <a:grpSpLocks/>
          </p:cNvGrpSpPr>
          <p:nvPr/>
        </p:nvGrpSpPr>
        <p:grpSpPr bwMode="auto">
          <a:xfrm>
            <a:off x="7086601" y="3051175"/>
            <a:ext cx="360363" cy="533400"/>
            <a:chOff x="3696" y="1680"/>
            <a:chExt cx="227" cy="336"/>
          </a:xfrm>
        </p:grpSpPr>
        <p:sp>
          <p:nvSpPr>
            <p:cNvPr id="32892" name="Rectangle 121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2893" name="Rectangle 122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2894" name="Line 123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5" name="Line 124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6" name="Oval 125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32876" name="Group 126"/>
          <p:cNvGrpSpPr>
            <a:grpSpLocks/>
          </p:cNvGrpSpPr>
          <p:nvPr/>
        </p:nvGrpSpPr>
        <p:grpSpPr bwMode="auto">
          <a:xfrm>
            <a:off x="5638801" y="3051175"/>
            <a:ext cx="360363" cy="533400"/>
            <a:chOff x="3696" y="1680"/>
            <a:chExt cx="227" cy="336"/>
          </a:xfrm>
        </p:grpSpPr>
        <p:sp>
          <p:nvSpPr>
            <p:cNvPr id="32887" name="Rectangle 127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2888" name="Rectangle 128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2889" name="Line 129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0" name="Line 130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1" name="Oval 131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88196" name="Line 132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200400" y="1524001"/>
            <a:ext cx="4953000" cy="1343025"/>
            <a:chOff x="1056" y="960"/>
            <a:chExt cx="3120" cy="846"/>
          </a:xfrm>
        </p:grpSpPr>
        <p:sp>
          <p:nvSpPr>
            <p:cNvPr id="32879" name="Line 133"/>
            <p:cNvSpPr>
              <a:spLocks noChangeShapeType="1"/>
            </p:cNvSpPr>
            <p:nvPr/>
          </p:nvSpPr>
          <p:spPr bwMode="auto">
            <a:xfrm>
              <a:off x="1371" y="981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80" name="Line 134"/>
            <p:cNvSpPr>
              <a:spLocks noChangeShapeType="1"/>
            </p:cNvSpPr>
            <p:nvPr/>
          </p:nvSpPr>
          <p:spPr bwMode="auto">
            <a:xfrm>
              <a:off x="3696" y="960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81" name="Group 135"/>
            <p:cNvGrpSpPr>
              <a:grpSpLocks/>
            </p:cNvGrpSpPr>
            <p:nvPr/>
          </p:nvGrpSpPr>
          <p:grpSpPr bwMode="auto">
            <a:xfrm>
              <a:off x="1056" y="1575"/>
              <a:ext cx="768" cy="231"/>
              <a:chOff x="1056" y="1593"/>
              <a:chExt cx="768" cy="231"/>
            </a:xfrm>
          </p:grpSpPr>
          <p:sp>
            <p:nvSpPr>
              <p:cNvPr id="32885" name="Text Box 136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</a:t>
                </a:r>
              </a:p>
            </p:txBody>
          </p:sp>
          <p:sp>
            <p:nvSpPr>
              <p:cNvPr id="32886" name="Text Box 137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C’’</a:t>
                </a:r>
              </a:p>
            </p:txBody>
          </p:sp>
        </p:grpSp>
        <p:grpSp>
          <p:nvGrpSpPr>
            <p:cNvPr id="32882" name="Group 138"/>
            <p:cNvGrpSpPr>
              <a:grpSpLocks/>
            </p:cNvGrpSpPr>
            <p:nvPr/>
          </p:nvGrpSpPr>
          <p:grpSpPr bwMode="auto">
            <a:xfrm>
              <a:off x="3408" y="1518"/>
              <a:ext cx="768" cy="231"/>
              <a:chOff x="1056" y="1593"/>
              <a:chExt cx="768" cy="231"/>
            </a:xfrm>
          </p:grpSpPr>
          <p:sp>
            <p:nvSpPr>
              <p:cNvPr id="32883" name="Text Box 139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</a:t>
                </a:r>
              </a:p>
            </p:txBody>
          </p:sp>
          <p:sp>
            <p:nvSpPr>
              <p:cNvPr id="32884" name="Text Box 140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23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interval tree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8043864" y="40338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477000" y="33623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908526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8572500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9547225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24389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559911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9802814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939323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8829675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0" name="Rectangle 29"/>
          <p:cNvSpPr>
            <a:spLocks noChangeArrowheads="1"/>
          </p:cNvSpPr>
          <p:nvPr/>
        </p:nvSpPr>
        <p:spPr bwMode="auto">
          <a:xfrm>
            <a:off x="7804150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1" name="Rectangle 30"/>
          <p:cNvSpPr>
            <a:spLocks noChangeArrowheads="1"/>
          </p:cNvSpPr>
          <p:nvPr/>
        </p:nvSpPr>
        <p:spPr bwMode="auto">
          <a:xfrm>
            <a:off x="739298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2" name="Rectangle 31"/>
          <p:cNvSpPr>
            <a:spLocks noChangeArrowheads="1"/>
          </p:cNvSpPr>
          <p:nvPr/>
        </p:nvSpPr>
        <p:spPr bwMode="auto">
          <a:xfrm>
            <a:off x="6629400" y="51768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3" name="Rectangle 32"/>
          <p:cNvSpPr>
            <a:spLocks noChangeArrowheads="1"/>
          </p:cNvSpPr>
          <p:nvPr/>
        </p:nvSpPr>
        <p:spPr bwMode="auto">
          <a:xfrm>
            <a:off x="58547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4" name="Rectangle 34"/>
          <p:cNvSpPr>
            <a:spLocks noChangeArrowheads="1"/>
          </p:cNvSpPr>
          <p:nvPr/>
        </p:nvSpPr>
        <p:spPr bwMode="auto">
          <a:xfrm>
            <a:off x="4829175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5" name="Rectangle 35"/>
          <p:cNvSpPr>
            <a:spLocks noChangeArrowheads="1"/>
          </p:cNvSpPr>
          <p:nvPr/>
        </p:nvSpPr>
        <p:spPr bwMode="auto">
          <a:xfrm>
            <a:off x="44196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26" name="Line 36"/>
          <p:cNvSpPr>
            <a:spLocks noChangeShapeType="1"/>
          </p:cNvSpPr>
          <p:nvPr/>
        </p:nvSpPr>
        <p:spPr bwMode="auto">
          <a:xfrm flipH="1">
            <a:off x="5341938" y="35306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Line 37"/>
          <p:cNvSpPr>
            <a:spLocks noChangeShapeType="1"/>
          </p:cNvSpPr>
          <p:nvPr/>
        </p:nvSpPr>
        <p:spPr bwMode="auto">
          <a:xfrm>
            <a:off x="6675438" y="35306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Line 38"/>
          <p:cNvSpPr>
            <a:spLocks noChangeShapeType="1"/>
          </p:cNvSpPr>
          <p:nvPr/>
        </p:nvSpPr>
        <p:spPr bwMode="auto">
          <a:xfrm flipH="1">
            <a:off x="7239000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>
            <a:off x="8264525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40"/>
          <p:cNvSpPr>
            <a:spLocks noChangeShapeType="1"/>
          </p:cNvSpPr>
          <p:nvPr/>
        </p:nvSpPr>
        <p:spPr bwMode="auto">
          <a:xfrm>
            <a:off x="9290051" y="47625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Line 41"/>
          <p:cNvSpPr>
            <a:spLocks noChangeShapeType="1"/>
          </p:cNvSpPr>
          <p:nvPr/>
        </p:nvSpPr>
        <p:spPr bwMode="auto">
          <a:xfrm flipH="1">
            <a:off x="8726489" y="47625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Line 42"/>
          <p:cNvSpPr>
            <a:spLocks noChangeShapeType="1"/>
          </p:cNvSpPr>
          <p:nvPr/>
        </p:nvSpPr>
        <p:spPr bwMode="auto">
          <a:xfrm>
            <a:off x="7291389" y="47625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Line 43"/>
          <p:cNvSpPr>
            <a:spLocks noChangeShapeType="1"/>
          </p:cNvSpPr>
          <p:nvPr/>
        </p:nvSpPr>
        <p:spPr bwMode="auto">
          <a:xfrm flipH="1">
            <a:off x="6726238" y="47625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Line 44"/>
          <p:cNvSpPr>
            <a:spLocks noChangeShapeType="1"/>
          </p:cNvSpPr>
          <p:nvPr/>
        </p:nvSpPr>
        <p:spPr bwMode="auto">
          <a:xfrm flipH="1">
            <a:off x="944403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Line 45"/>
          <p:cNvSpPr>
            <a:spLocks noChangeShapeType="1"/>
          </p:cNvSpPr>
          <p:nvPr/>
        </p:nvSpPr>
        <p:spPr bwMode="auto">
          <a:xfrm>
            <a:off x="970121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Line 46"/>
          <p:cNvSpPr>
            <a:spLocks noChangeShapeType="1"/>
          </p:cNvSpPr>
          <p:nvPr/>
        </p:nvSpPr>
        <p:spPr bwMode="auto">
          <a:xfrm flipH="1">
            <a:off x="8470900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Line 47"/>
          <p:cNvSpPr>
            <a:spLocks noChangeShapeType="1"/>
          </p:cNvSpPr>
          <p:nvPr/>
        </p:nvSpPr>
        <p:spPr bwMode="auto">
          <a:xfrm>
            <a:off x="872648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Line 48"/>
          <p:cNvSpPr>
            <a:spLocks noChangeShapeType="1"/>
          </p:cNvSpPr>
          <p:nvPr/>
        </p:nvSpPr>
        <p:spPr bwMode="auto">
          <a:xfrm flipH="1">
            <a:off x="7445375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Line 49"/>
          <p:cNvSpPr>
            <a:spLocks noChangeShapeType="1"/>
          </p:cNvSpPr>
          <p:nvPr/>
        </p:nvSpPr>
        <p:spPr bwMode="auto">
          <a:xfrm>
            <a:off x="770096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Line 50"/>
          <p:cNvSpPr>
            <a:spLocks noChangeShapeType="1"/>
          </p:cNvSpPr>
          <p:nvPr/>
        </p:nvSpPr>
        <p:spPr bwMode="auto">
          <a:xfrm>
            <a:off x="5291139" y="42275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Line 51"/>
          <p:cNvSpPr>
            <a:spLocks noChangeShapeType="1"/>
          </p:cNvSpPr>
          <p:nvPr/>
        </p:nvSpPr>
        <p:spPr bwMode="auto">
          <a:xfrm flipH="1">
            <a:off x="4778376" y="42275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Line 52"/>
          <p:cNvSpPr>
            <a:spLocks noChangeShapeType="1"/>
          </p:cNvSpPr>
          <p:nvPr/>
        </p:nvSpPr>
        <p:spPr bwMode="auto">
          <a:xfrm flipH="1">
            <a:off x="5495925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Line 53"/>
          <p:cNvSpPr>
            <a:spLocks noChangeShapeType="1"/>
          </p:cNvSpPr>
          <p:nvPr/>
        </p:nvSpPr>
        <p:spPr bwMode="auto">
          <a:xfrm>
            <a:off x="5753100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Line 54"/>
          <p:cNvSpPr>
            <a:spLocks noChangeShapeType="1"/>
          </p:cNvSpPr>
          <p:nvPr/>
        </p:nvSpPr>
        <p:spPr bwMode="auto">
          <a:xfrm>
            <a:off x="4778375" y="48148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Line 55"/>
          <p:cNvSpPr>
            <a:spLocks noChangeShapeType="1"/>
          </p:cNvSpPr>
          <p:nvPr/>
        </p:nvSpPr>
        <p:spPr bwMode="auto">
          <a:xfrm flipH="1">
            <a:off x="4470400" y="47625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Text Box 56"/>
          <p:cNvSpPr txBox="1">
            <a:spLocks noChangeArrowheads="1"/>
          </p:cNvSpPr>
          <p:nvPr/>
        </p:nvSpPr>
        <p:spPr bwMode="auto">
          <a:xfrm rot="21585109">
            <a:off x="4267200" y="53911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3847" name="Text Box 57"/>
          <p:cNvSpPr txBox="1">
            <a:spLocks noChangeArrowheads="1"/>
          </p:cNvSpPr>
          <p:nvPr/>
        </p:nvSpPr>
        <p:spPr bwMode="auto">
          <a:xfrm rot="21585109">
            <a:off x="4710113" y="53721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3848" name="Text Box 59"/>
          <p:cNvSpPr txBox="1">
            <a:spLocks noChangeArrowheads="1"/>
          </p:cNvSpPr>
          <p:nvPr/>
        </p:nvSpPr>
        <p:spPr bwMode="auto">
          <a:xfrm rot="21585109">
            <a:off x="6477000" y="53514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33849" name="Text Box 60"/>
          <p:cNvSpPr txBox="1">
            <a:spLocks noChangeArrowheads="1"/>
          </p:cNvSpPr>
          <p:nvPr/>
        </p:nvSpPr>
        <p:spPr bwMode="auto">
          <a:xfrm rot="21585109">
            <a:off x="9296400" y="59578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3850" name="Text Box 61"/>
          <p:cNvSpPr txBox="1">
            <a:spLocks noChangeArrowheads="1"/>
          </p:cNvSpPr>
          <p:nvPr/>
        </p:nvSpPr>
        <p:spPr bwMode="auto">
          <a:xfrm rot="21585109">
            <a:off x="7696200" y="59531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3851" name="Text Box 62"/>
          <p:cNvSpPr txBox="1">
            <a:spLocks noChangeArrowheads="1"/>
          </p:cNvSpPr>
          <p:nvPr/>
        </p:nvSpPr>
        <p:spPr bwMode="auto">
          <a:xfrm rot="21585109">
            <a:off x="8763000" y="59531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3852" name="Text Box 63"/>
          <p:cNvSpPr txBox="1">
            <a:spLocks noChangeArrowheads="1"/>
          </p:cNvSpPr>
          <p:nvPr/>
        </p:nvSpPr>
        <p:spPr bwMode="auto">
          <a:xfrm rot="21585109">
            <a:off x="7315200" y="5957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3853" name="Text Box 64"/>
          <p:cNvSpPr txBox="1">
            <a:spLocks noChangeArrowheads="1"/>
          </p:cNvSpPr>
          <p:nvPr/>
        </p:nvSpPr>
        <p:spPr bwMode="auto">
          <a:xfrm rot="21585109">
            <a:off x="9696450" y="59388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33854" name="Text Box 66"/>
          <p:cNvSpPr txBox="1">
            <a:spLocks noChangeArrowheads="1"/>
          </p:cNvSpPr>
          <p:nvPr/>
        </p:nvSpPr>
        <p:spPr bwMode="auto">
          <a:xfrm rot="21585109">
            <a:off x="5734050" y="53768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3855" name="Oval 67"/>
          <p:cNvSpPr>
            <a:spLocks noChangeArrowheads="1"/>
          </p:cNvSpPr>
          <p:nvPr/>
        </p:nvSpPr>
        <p:spPr bwMode="auto">
          <a:xfrm>
            <a:off x="7534275" y="5176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56" name="Oval 68"/>
          <p:cNvSpPr>
            <a:spLocks noChangeArrowheads="1"/>
          </p:cNvSpPr>
          <p:nvPr/>
        </p:nvSpPr>
        <p:spPr bwMode="auto">
          <a:xfrm>
            <a:off x="7096125" y="45672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57" name="Oval 69"/>
          <p:cNvSpPr>
            <a:spLocks noChangeArrowheads="1"/>
          </p:cNvSpPr>
          <p:nvPr/>
        </p:nvSpPr>
        <p:spPr bwMode="auto">
          <a:xfrm>
            <a:off x="5181600" y="4033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58" name="Text Box 70"/>
          <p:cNvSpPr txBox="1">
            <a:spLocks noChangeArrowheads="1"/>
          </p:cNvSpPr>
          <p:nvPr/>
        </p:nvSpPr>
        <p:spPr bwMode="auto">
          <a:xfrm>
            <a:off x="19939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3859" name="Text Box 71"/>
          <p:cNvSpPr txBox="1">
            <a:spLocks noChangeArrowheads="1"/>
          </p:cNvSpPr>
          <p:nvPr/>
        </p:nvSpPr>
        <p:spPr bwMode="auto">
          <a:xfrm>
            <a:off x="2805113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3860" name="Text Box 72"/>
          <p:cNvSpPr txBox="1">
            <a:spLocks noChangeArrowheads="1"/>
          </p:cNvSpPr>
          <p:nvPr/>
        </p:nvSpPr>
        <p:spPr bwMode="auto">
          <a:xfrm>
            <a:off x="4281488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3861" name="Text Box 73"/>
          <p:cNvSpPr txBox="1">
            <a:spLocks noChangeArrowheads="1"/>
          </p:cNvSpPr>
          <p:nvPr/>
        </p:nvSpPr>
        <p:spPr bwMode="auto">
          <a:xfrm>
            <a:off x="48768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3862" name="Text Box 74"/>
          <p:cNvSpPr txBox="1">
            <a:spLocks noChangeArrowheads="1"/>
          </p:cNvSpPr>
          <p:nvPr/>
        </p:nvSpPr>
        <p:spPr bwMode="auto">
          <a:xfrm>
            <a:off x="53340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3863" name="Text Box 75"/>
          <p:cNvSpPr txBox="1">
            <a:spLocks noChangeArrowheads="1"/>
          </p:cNvSpPr>
          <p:nvPr/>
        </p:nvSpPr>
        <p:spPr bwMode="auto">
          <a:xfrm>
            <a:off x="59436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33864" name="Text Box 76"/>
          <p:cNvSpPr txBox="1">
            <a:spLocks noChangeArrowheads="1"/>
          </p:cNvSpPr>
          <p:nvPr/>
        </p:nvSpPr>
        <p:spPr bwMode="auto">
          <a:xfrm>
            <a:off x="8534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3865" name="Text Box 77"/>
          <p:cNvSpPr txBox="1">
            <a:spLocks noChangeArrowheads="1"/>
          </p:cNvSpPr>
          <p:nvPr/>
        </p:nvSpPr>
        <p:spPr bwMode="auto">
          <a:xfrm>
            <a:off x="8915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3866" name="Text Box 78"/>
          <p:cNvSpPr txBox="1">
            <a:spLocks noChangeArrowheads="1"/>
          </p:cNvSpPr>
          <p:nvPr/>
        </p:nvSpPr>
        <p:spPr bwMode="auto">
          <a:xfrm>
            <a:off x="94488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33867" name="Line 79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68" name="Line 80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69" name="Line 81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70" name="Line 82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71" name="Line 83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72" name="Line 84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73" name="Line 85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74" name="Line 86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75" name="Line 87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76" name="Line 88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77" name="Line 89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78" name="Line 90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79" name="Line 91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80" name="Line 92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81" name="Line 93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82" name="Line 94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83" name="Line 95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84" name="Line 96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85" name="Line 97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86" name="Line 98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87" name="Line 99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88" name="Line 100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89" name="Line 101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90" name="Line 102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1" name="Line 103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2" name="Line 104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93" name="Line 105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4" name="Line 106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95" name="Line 107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6" name="Line 108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897" name="Line 109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8" name="Line 110"/>
          <p:cNvSpPr>
            <a:spLocks noChangeShapeType="1"/>
          </p:cNvSpPr>
          <p:nvPr/>
        </p:nvSpPr>
        <p:spPr bwMode="auto">
          <a:xfrm>
            <a:off x="8915400" y="44989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9" name="Line 111"/>
          <p:cNvSpPr>
            <a:spLocks noChangeShapeType="1"/>
          </p:cNvSpPr>
          <p:nvPr/>
        </p:nvSpPr>
        <p:spPr bwMode="auto">
          <a:xfrm>
            <a:off x="6324600" y="32797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00" name="Line 112"/>
          <p:cNvSpPr>
            <a:spLocks noChangeShapeType="1"/>
          </p:cNvSpPr>
          <p:nvPr/>
        </p:nvSpPr>
        <p:spPr bwMode="auto">
          <a:xfrm>
            <a:off x="6324600" y="31273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01" name="Line 113"/>
          <p:cNvSpPr>
            <a:spLocks noChangeShapeType="1"/>
          </p:cNvSpPr>
          <p:nvPr/>
        </p:nvSpPr>
        <p:spPr bwMode="auto">
          <a:xfrm>
            <a:off x="5334000" y="44989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02" name="Line 114"/>
          <p:cNvSpPr>
            <a:spLocks noChangeShapeType="1"/>
          </p:cNvSpPr>
          <p:nvPr/>
        </p:nvSpPr>
        <p:spPr bwMode="auto">
          <a:xfrm>
            <a:off x="7848600" y="39655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903" name="Group 115"/>
          <p:cNvGrpSpPr>
            <a:grpSpLocks/>
          </p:cNvGrpSpPr>
          <p:nvPr/>
        </p:nvGrpSpPr>
        <p:grpSpPr bwMode="auto">
          <a:xfrm>
            <a:off x="7086601" y="3051175"/>
            <a:ext cx="360363" cy="533400"/>
            <a:chOff x="3696" y="1680"/>
            <a:chExt cx="227" cy="336"/>
          </a:xfrm>
        </p:grpSpPr>
        <p:sp>
          <p:nvSpPr>
            <p:cNvPr id="33934" name="Rectangle 116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3935" name="Rectangle 117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3936" name="Line 118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37" name="Line 119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38" name="Oval 120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33904" name="Group 121"/>
          <p:cNvGrpSpPr>
            <a:grpSpLocks/>
          </p:cNvGrpSpPr>
          <p:nvPr/>
        </p:nvGrpSpPr>
        <p:grpSpPr bwMode="auto">
          <a:xfrm>
            <a:off x="5638801" y="3051175"/>
            <a:ext cx="360363" cy="533400"/>
            <a:chOff x="3696" y="1680"/>
            <a:chExt cx="227" cy="336"/>
          </a:xfrm>
        </p:grpSpPr>
        <p:sp>
          <p:nvSpPr>
            <p:cNvPr id="33929" name="Rectangle 122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3930" name="Rectangle 123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3931" name="Line 124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32" name="Line 125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33" name="Oval 126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33905" name="Line 127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906" name="Group 128"/>
          <p:cNvGrpSpPr>
            <a:grpSpLocks/>
          </p:cNvGrpSpPr>
          <p:nvPr/>
        </p:nvGrpSpPr>
        <p:grpSpPr bwMode="auto">
          <a:xfrm>
            <a:off x="3200400" y="1524001"/>
            <a:ext cx="4953000" cy="1343025"/>
            <a:chOff x="1056" y="960"/>
            <a:chExt cx="3120" cy="846"/>
          </a:xfrm>
        </p:grpSpPr>
        <p:sp>
          <p:nvSpPr>
            <p:cNvPr id="33921" name="Line 129"/>
            <p:cNvSpPr>
              <a:spLocks noChangeShapeType="1"/>
            </p:cNvSpPr>
            <p:nvPr/>
          </p:nvSpPr>
          <p:spPr bwMode="auto">
            <a:xfrm>
              <a:off x="1371" y="981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22" name="Line 130"/>
            <p:cNvSpPr>
              <a:spLocks noChangeShapeType="1"/>
            </p:cNvSpPr>
            <p:nvPr/>
          </p:nvSpPr>
          <p:spPr bwMode="auto">
            <a:xfrm>
              <a:off x="3696" y="960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923" name="Group 131"/>
            <p:cNvGrpSpPr>
              <a:grpSpLocks/>
            </p:cNvGrpSpPr>
            <p:nvPr/>
          </p:nvGrpSpPr>
          <p:grpSpPr bwMode="auto">
            <a:xfrm>
              <a:off x="1056" y="1575"/>
              <a:ext cx="768" cy="231"/>
              <a:chOff x="1056" y="1593"/>
              <a:chExt cx="768" cy="231"/>
            </a:xfrm>
          </p:grpSpPr>
          <p:sp>
            <p:nvSpPr>
              <p:cNvPr id="33927" name="Text Box 132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</a:t>
                </a:r>
              </a:p>
            </p:txBody>
          </p:sp>
          <p:sp>
            <p:nvSpPr>
              <p:cNvPr id="33928" name="Text Box 133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C’’</a:t>
                </a:r>
              </a:p>
            </p:txBody>
          </p:sp>
        </p:grpSp>
        <p:grpSp>
          <p:nvGrpSpPr>
            <p:cNvPr id="33924" name="Group 134"/>
            <p:cNvGrpSpPr>
              <a:grpSpLocks/>
            </p:cNvGrpSpPr>
            <p:nvPr/>
          </p:nvGrpSpPr>
          <p:grpSpPr bwMode="auto">
            <a:xfrm>
              <a:off x="3408" y="1518"/>
              <a:ext cx="768" cy="231"/>
              <a:chOff x="1056" y="1593"/>
              <a:chExt cx="768" cy="231"/>
            </a:xfrm>
          </p:grpSpPr>
          <p:sp>
            <p:nvSpPr>
              <p:cNvPr id="33925" name="Text Box 135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</a:t>
                </a:r>
              </a:p>
            </p:txBody>
          </p:sp>
          <p:sp>
            <p:nvSpPr>
              <p:cNvPr id="33926" name="Text Box 136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H’’</a:t>
                </a:r>
              </a:p>
            </p:txBody>
          </p:sp>
        </p:grpSp>
      </p:grpSp>
      <p:sp>
        <p:nvSpPr>
          <p:cNvPr id="33907" name="Rectangle 139"/>
          <p:cNvSpPr>
            <a:spLocks noChangeArrowheads="1"/>
          </p:cNvSpPr>
          <p:nvPr/>
        </p:nvSpPr>
        <p:spPr bwMode="auto">
          <a:xfrm>
            <a:off x="8180388" y="6378575"/>
            <a:ext cx="112712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908" name="Rectangle 140"/>
          <p:cNvSpPr>
            <a:spLocks noChangeArrowheads="1"/>
          </p:cNvSpPr>
          <p:nvPr/>
        </p:nvSpPr>
        <p:spPr bwMode="auto">
          <a:xfrm>
            <a:off x="516572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909" name="Text Box 141"/>
          <p:cNvSpPr txBox="1">
            <a:spLocks noChangeArrowheads="1"/>
          </p:cNvSpPr>
          <p:nvPr/>
        </p:nvSpPr>
        <p:spPr bwMode="auto">
          <a:xfrm rot="21585109">
            <a:off x="5029200" y="6010276"/>
            <a:ext cx="42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33910" name="Text Box 142"/>
          <p:cNvSpPr txBox="1">
            <a:spLocks noChangeArrowheads="1"/>
          </p:cNvSpPr>
          <p:nvPr/>
        </p:nvSpPr>
        <p:spPr bwMode="auto">
          <a:xfrm rot="21585109">
            <a:off x="8015288" y="6477001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</a:t>
            </a:r>
          </a:p>
        </p:txBody>
      </p:sp>
      <p:sp>
        <p:nvSpPr>
          <p:cNvPr id="33911" name="Rectangle 144"/>
          <p:cNvSpPr>
            <a:spLocks noChangeArrowheads="1"/>
          </p:cNvSpPr>
          <p:nvPr/>
        </p:nvSpPr>
        <p:spPr bwMode="auto">
          <a:xfrm>
            <a:off x="565467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912" name="Oval 145"/>
          <p:cNvSpPr>
            <a:spLocks noChangeArrowheads="1"/>
          </p:cNvSpPr>
          <p:nvPr/>
        </p:nvSpPr>
        <p:spPr bwMode="auto">
          <a:xfrm>
            <a:off x="5362575" y="5257801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3913" name="AutoShape 146"/>
          <p:cNvCxnSpPr>
            <a:cxnSpLocks noChangeShapeType="1"/>
            <a:stCxn id="33912" idx="3"/>
            <a:endCxn id="33908" idx="0"/>
          </p:cNvCxnSpPr>
          <p:nvPr/>
        </p:nvCxnSpPr>
        <p:spPr bwMode="auto">
          <a:xfrm flipH="1">
            <a:off x="5222875" y="5440364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14" name="AutoShape 147"/>
          <p:cNvCxnSpPr>
            <a:cxnSpLocks noChangeShapeType="1"/>
            <a:stCxn id="33912" idx="5"/>
            <a:endCxn id="33911" idx="0"/>
          </p:cNvCxnSpPr>
          <p:nvPr/>
        </p:nvCxnSpPr>
        <p:spPr bwMode="auto">
          <a:xfrm>
            <a:off x="5553075" y="5440364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15" name="Rectangle 148"/>
          <p:cNvSpPr>
            <a:spLocks noChangeArrowheads="1"/>
          </p:cNvSpPr>
          <p:nvPr/>
        </p:nvSpPr>
        <p:spPr bwMode="auto">
          <a:xfrm>
            <a:off x="8691563" y="636428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916" name="Oval 149"/>
          <p:cNvSpPr>
            <a:spLocks noChangeArrowheads="1"/>
          </p:cNvSpPr>
          <p:nvPr/>
        </p:nvSpPr>
        <p:spPr bwMode="auto">
          <a:xfrm>
            <a:off x="8320088" y="5768976"/>
            <a:ext cx="222250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3917" name="AutoShape 150"/>
          <p:cNvCxnSpPr>
            <a:cxnSpLocks noChangeShapeType="1"/>
            <a:stCxn id="33916" idx="3"/>
            <a:endCxn id="33907" idx="0"/>
          </p:cNvCxnSpPr>
          <p:nvPr/>
        </p:nvCxnSpPr>
        <p:spPr bwMode="auto">
          <a:xfrm flipH="1">
            <a:off x="8237539" y="5951539"/>
            <a:ext cx="115887" cy="427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18" name="AutoShape 151"/>
          <p:cNvCxnSpPr>
            <a:cxnSpLocks noChangeShapeType="1"/>
            <a:stCxn id="33916" idx="5"/>
            <a:endCxn id="33915" idx="0"/>
          </p:cNvCxnSpPr>
          <p:nvPr/>
        </p:nvCxnSpPr>
        <p:spPr bwMode="auto">
          <a:xfrm>
            <a:off x="8509001" y="5951538"/>
            <a:ext cx="239713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19" name="Text Box 154"/>
          <p:cNvSpPr txBox="1">
            <a:spLocks noChangeArrowheads="1"/>
          </p:cNvSpPr>
          <p:nvPr/>
        </p:nvSpPr>
        <p:spPr bwMode="auto">
          <a:xfrm rot="21585109">
            <a:off x="5518150" y="6000751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33920" name="Text Box 155"/>
          <p:cNvSpPr txBox="1">
            <a:spLocks noChangeArrowheads="1"/>
          </p:cNvSpPr>
          <p:nvPr/>
        </p:nvSpPr>
        <p:spPr bwMode="auto">
          <a:xfrm rot="21585109">
            <a:off x="8572500" y="6491288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H’’</a:t>
            </a:r>
          </a:p>
        </p:txBody>
      </p:sp>
    </p:spTree>
    <p:extLst>
      <p:ext uri="{BB962C8B-B14F-4D97-AF65-F5344CB8AC3E}">
        <p14:creationId xmlns:p14="http://schemas.microsoft.com/office/powerpoint/2010/main" val="37430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interval tree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8043864" y="40338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477000" y="33623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908526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8572500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9547225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24389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559911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9802814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939323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8829675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7804150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739298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6629400" y="51768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58547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8" name="Rectangle 32"/>
          <p:cNvSpPr>
            <a:spLocks noChangeArrowheads="1"/>
          </p:cNvSpPr>
          <p:nvPr/>
        </p:nvSpPr>
        <p:spPr bwMode="auto">
          <a:xfrm>
            <a:off x="4829175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44196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>
            <a:off x="5341938" y="35306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6675438" y="35306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7239000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>
            <a:off x="8264525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>
            <a:off x="9290051" y="47625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 flipH="1">
            <a:off x="8726489" y="47625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7291389" y="47625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6726238" y="47625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944403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970121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 flipH="1">
            <a:off x="8470900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872648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H="1">
            <a:off x="7445375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770096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5291139" y="42275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4778376" y="42275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H="1">
            <a:off x="5495925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>
            <a:off x="5753100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Line 52"/>
          <p:cNvSpPr>
            <a:spLocks noChangeShapeType="1"/>
          </p:cNvSpPr>
          <p:nvPr/>
        </p:nvSpPr>
        <p:spPr bwMode="auto">
          <a:xfrm>
            <a:off x="4778375" y="48148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Line 53"/>
          <p:cNvSpPr>
            <a:spLocks noChangeShapeType="1"/>
          </p:cNvSpPr>
          <p:nvPr/>
        </p:nvSpPr>
        <p:spPr bwMode="auto">
          <a:xfrm flipH="1">
            <a:off x="4470400" y="47625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Text Box 54"/>
          <p:cNvSpPr txBox="1">
            <a:spLocks noChangeArrowheads="1"/>
          </p:cNvSpPr>
          <p:nvPr/>
        </p:nvSpPr>
        <p:spPr bwMode="auto">
          <a:xfrm rot="21585109">
            <a:off x="4267200" y="53911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4871" name="Text Box 55"/>
          <p:cNvSpPr txBox="1">
            <a:spLocks noChangeArrowheads="1"/>
          </p:cNvSpPr>
          <p:nvPr/>
        </p:nvSpPr>
        <p:spPr bwMode="auto">
          <a:xfrm rot="21585109">
            <a:off x="4710113" y="53721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4872" name="Text Box 56"/>
          <p:cNvSpPr txBox="1">
            <a:spLocks noChangeArrowheads="1"/>
          </p:cNvSpPr>
          <p:nvPr/>
        </p:nvSpPr>
        <p:spPr bwMode="auto">
          <a:xfrm rot="21585109">
            <a:off x="6477000" y="53514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34873" name="Text Box 57"/>
          <p:cNvSpPr txBox="1">
            <a:spLocks noChangeArrowheads="1"/>
          </p:cNvSpPr>
          <p:nvPr/>
        </p:nvSpPr>
        <p:spPr bwMode="auto">
          <a:xfrm rot="21585109">
            <a:off x="9296400" y="59578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4874" name="Text Box 58"/>
          <p:cNvSpPr txBox="1">
            <a:spLocks noChangeArrowheads="1"/>
          </p:cNvSpPr>
          <p:nvPr/>
        </p:nvSpPr>
        <p:spPr bwMode="auto">
          <a:xfrm rot="21585109">
            <a:off x="7696200" y="59531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4875" name="Text Box 59"/>
          <p:cNvSpPr txBox="1">
            <a:spLocks noChangeArrowheads="1"/>
          </p:cNvSpPr>
          <p:nvPr/>
        </p:nvSpPr>
        <p:spPr bwMode="auto">
          <a:xfrm rot="21585109">
            <a:off x="8763000" y="59531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4876" name="Text Box 60"/>
          <p:cNvSpPr txBox="1">
            <a:spLocks noChangeArrowheads="1"/>
          </p:cNvSpPr>
          <p:nvPr/>
        </p:nvSpPr>
        <p:spPr bwMode="auto">
          <a:xfrm rot="21585109">
            <a:off x="7315200" y="5957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4877" name="Text Box 61"/>
          <p:cNvSpPr txBox="1">
            <a:spLocks noChangeArrowheads="1"/>
          </p:cNvSpPr>
          <p:nvPr/>
        </p:nvSpPr>
        <p:spPr bwMode="auto">
          <a:xfrm rot="21585109">
            <a:off x="9696450" y="59388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34878" name="Text Box 62"/>
          <p:cNvSpPr txBox="1">
            <a:spLocks noChangeArrowheads="1"/>
          </p:cNvSpPr>
          <p:nvPr/>
        </p:nvSpPr>
        <p:spPr bwMode="auto">
          <a:xfrm rot="21585109">
            <a:off x="5734050" y="53768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7534275" y="5176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7096125" y="45672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5181600" y="4033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882" name="Text Box 66"/>
          <p:cNvSpPr txBox="1">
            <a:spLocks noChangeArrowheads="1"/>
          </p:cNvSpPr>
          <p:nvPr/>
        </p:nvSpPr>
        <p:spPr bwMode="auto">
          <a:xfrm>
            <a:off x="19939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4883" name="Text Box 67"/>
          <p:cNvSpPr txBox="1">
            <a:spLocks noChangeArrowheads="1"/>
          </p:cNvSpPr>
          <p:nvPr/>
        </p:nvSpPr>
        <p:spPr bwMode="auto">
          <a:xfrm>
            <a:off x="2805113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4884" name="Text Box 68"/>
          <p:cNvSpPr txBox="1">
            <a:spLocks noChangeArrowheads="1"/>
          </p:cNvSpPr>
          <p:nvPr/>
        </p:nvSpPr>
        <p:spPr bwMode="auto">
          <a:xfrm>
            <a:off x="4281488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885" name="Text Box 69"/>
          <p:cNvSpPr txBox="1">
            <a:spLocks noChangeArrowheads="1"/>
          </p:cNvSpPr>
          <p:nvPr/>
        </p:nvSpPr>
        <p:spPr bwMode="auto">
          <a:xfrm>
            <a:off x="48768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4886" name="Text Box 70"/>
          <p:cNvSpPr txBox="1">
            <a:spLocks noChangeArrowheads="1"/>
          </p:cNvSpPr>
          <p:nvPr/>
        </p:nvSpPr>
        <p:spPr bwMode="auto">
          <a:xfrm>
            <a:off x="53340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4887" name="Text Box 71"/>
          <p:cNvSpPr txBox="1">
            <a:spLocks noChangeArrowheads="1"/>
          </p:cNvSpPr>
          <p:nvPr/>
        </p:nvSpPr>
        <p:spPr bwMode="auto">
          <a:xfrm>
            <a:off x="59436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34888" name="Text Box 72"/>
          <p:cNvSpPr txBox="1">
            <a:spLocks noChangeArrowheads="1"/>
          </p:cNvSpPr>
          <p:nvPr/>
        </p:nvSpPr>
        <p:spPr bwMode="auto">
          <a:xfrm>
            <a:off x="8534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4889" name="Text Box 73"/>
          <p:cNvSpPr txBox="1">
            <a:spLocks noChangeArrowheads="1"/>
          </p:cNvSpPr>
          <p:nvPr/>
        </p:nvSpPr>
        <p:spPr bwMode="auto">
          <a:xfrm>
            <a:off x="8915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4890" name="Text Box 74"/>
          <p:cNvSpPr txBox="1">
            <a:spLocks noChangeArrowheads="1"/>
          </p:cNvSpPr>
          <p:nvPr/>
        </p:nvSpPr>
        <p:spPr bwMode="auto">
          <a:xfrm>
            <a:off x="94488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34891" name="Line 75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92" name="Line 76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93" name="Line 77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94" name="Line 78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95" name="Line 79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96" name="Line 80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97" name="Line 81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98" name="Line 82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99" name="Line 83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00" name="Line 84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01" name="Line 85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02" name="Line 86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03" name="Line 87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05" name="Line 89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06" name="Line 90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07" name="Line 91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08" name="Line 92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09" name="Line 93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0" name="Line 94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11" name="Line 95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2" name="Line 96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13" name="Line 97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4" name="Line 9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15" name="Line 99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16" name="Line 100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7" name="Line 101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18" name="Line 102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9" name="Line 103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0" name="Line 104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21" name="Line 105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2" name="Line 106"/>
          <p:cNvSpPr>
            <a:spLocks noChangeShapeType="1"/>
          </p:cNvSpPr>
          <p:nvPr/>
        </p:nvSpPr>
        <p:spPr bwMode="auto">
          <a:xfrm>
            <a:off x="8915400" y="44989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3" name="Line 107"/>
          <p:cNvSpPr>
            <a:spLocks noChangeShapeType="1"/>
          </p:cNvSpPr>
          <p:nvPr/>
        </p:nvSpPr>
        <p:spPr bwMode="auto">
          <a:xfrm>
            <a:off x="6324600" y="32797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4" name="Line 108"/>
          <p:cNvSpPr>
            <a:spLocks noChangeShapeType="1"/>
          </p:cNvSpPr>
          <p:nvPr/>
        </p:nvSpPr>
        <p:spPr bwMode="auto">
          <a:xfrm>
            <a:off x="6324600" y="31273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5" name="Line 109"/>
          <p:cNvSpPr>
            <a:spLocks noChangeShapeType="1"/>
          </p:cNvSpPr>
          <p:nvPr/>
        </p:nvSpPr>
        <p:spPr bwMode="auto">
          <a:xfrm>
            <a:off x="5334000" y="44989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926" name="Line 110"/>
          <p:cNvSpPr>
            <a:spLocks noChangeShapeType="1"/>
          </p:cNvSpPr>
          <p:nvPr/>
        </p:nvSpPr>
        <p:spPr bwMode="auto">
          <a:xfrm>
            <a:off x="7848600" y="39655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927" name="Group 111"/>
          <p:cNvGrpSpPr>
            <a:grpSpLocks/>
          </p:cNvGrpSpPr>
          <p:nvPr/>
        </p:nvGrpSpPr>
        <p:grpSpPr bwMode="auto">
          <a:xfrm>
            <a:off x="7086601" y="3051175"/>
            <a:ext cx="360363" cy="533400"/>
            <a:chOff x="3696" y="1680"/>
            <a:chExt cx="227" cy="336"/>
          </a:xfrm>
        </p:grpSpPr>
        <p:sp>
          <p:nvSpPr>
            <p:cNvPr id="34959" name="Rectangle 112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4960" name="Rectangle 113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4961" name="Line 114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2" name="Line 115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3" name="Oval 116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34928" name="Group 117"/>
          <p:cNvGrpSpPr>
            <a:grpSpLocks/>
          </p:cNvGrpSpPr>
          <p:nvPr/>
        </p:nvGrpSpPr>
        <p:grpSpPr bwMode="auto">
          <a:xfrm>
            <a:off x="5638801" y="3051175"/>
            <a:ext cx="360363" cy="533400"/>
            <a:chOff x="3696" y="1680"/>
            <a:chExt cx="227" cy="336"/>
          </a:xfrm>
        </p:grpSpPr>
        <p:sp>
          <p:nvSpPr>
            <p:cNvPr id="34954" name="Rectangle 118"/>
            <p:cNvSpPr>
              <a:spLocks noChangeArrowheads="1"/>
            </p:cNvSpPr>
            <p:nvPr/>
          </p:nvSpPr>
          <p:spPr bwMode="auto">
            <a:xfrm>
              <a:off x="3878" y="1945"/>
              <a:ext cx="45" cy="7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4955" name="Rectangle 119"/>
            <p:cNvSpPr>
              <a:spLocks noChangeArrowheads="1"/>
            </p:cNvSpPr>
            <p:nvPr/>
          </p:nvSpPr>
          <p:spPr bwMode="auto">
            <a:xfrm>
              <a:off x="3696" y="1945"/>
              <a:ext cx="46" cy="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4956" name="Line 120"/>
            <p:cNvSpPr>
              <a:spLocks noChangeShapeType="1"/>
            </p:cNvSpPr>
            <p:nvPr/>
          </p:nvSpPr>
          <p:spPr bwMode="auto">
            <a:xfrm flipH="1">
              <a:off x="3719" y="1780"/>
              <a:ext cx="68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7" name="Line 121"/>
            <p:cNvSpPr>
              <a:spLocks noChangeShapeType="1"/>
            </p:cNvSpPr>
            <p:nvPr/>
          </p:nvSpPr>
          <p:spPr bwMode="auto">
            <a:xfrm>
              <a:off x="3832" y="1780"/>
              <a:ext cx="69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8" name="Oval 122"/>
            <p:cNvSpPr>
              <a:spLocks noChangeArrowheads="1"/>
            </p:cNvSpPr>
            <p:nvPr/>
          </p:nvSpPr>
          <p:spPr bwMode="auto">
            <a:xfrm>
              <a:off x="3759" y="1680"/>
              <a:ext cx="90" cy="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34929" name="Line 123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930" name="Group 124"/>
          <p:cNvGrpSpPr>
            <a:grpSpLocks/>
          </p:cNvGrpSpPr>
          <p:nvPr/>
        </p:nvGrpSpPr>
        <p:grpSpPr bwMode="auto">
          <a:xfrm>
            <a:off x="3200400" y="1524001"/>
            <a:ext cx="4953000" cy="1343025"/>
            <a:chOff x="1056" y="960"/>
            <a:chExt cx="3120" cy="846"/>
          </a:xfrm>
        </p:grpSpPr>
        <p:sp>
          <p:nvSpPr>
            <p:cNvPr id="34946" name="Line 125"/>
            <p:cNvSpPr>
              <a:spLocks noChangeShapeType="1"/>
            </p:cNvSpPr>
            <p:nvPr/>
          </p:nvSpPr>
          <p:spPr bwMode="auto">
            <a:xfrm>
              <a:off x="1371" y="981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47" name="Line 126"/>
            <p:cNvSpPr>
              <a:spLocks noChangeShapeType="1"/>
            </p:cNvSpPr>
            <p:nvPr/>
          </p:nvSpPr>
          <p:spPr bwMode="auto">
            <a:xfrm>
              <a:off x="3696" y="960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948" name="Group 127"/>
            <p:cNvGrpSpPr>
              <a:grpSpLocks/>
            </p:cNvGrpSpPr>
            <p:nvPr/>
          </p:nvGrpSpPr>
          <p:grpSpPr bwMode="auto">
            <a:xfrm>
              <a:off x="1056" y="1575"/>
              <a:ext cx="768" cy="231"/>
              <a:chOff x="1056" y="1593"/>
              <a:chExt cx="768" cy="231"/>
            </a:xfrm>
          </p:grpSpPr>
          <p:sp>
            <p:nvSpPr>
              <p:cNvPr id="34952" name="Text Box 128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</a:t>
                </a:r>
              </a:p>
            </p:txBody>
          </p:sp>
          <p:sp>
            <p:nvSpPr>
              <p:cNvPr id="34953" name="Text Box 129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C’’</a:t>
                </a:r>
              </a:p>
            </p:txBody>
          </p:sp>
        </p:grpSp>
        <p:grpSp>
          <p:nvGrpSpPr>
            <p:cNvPr id="34949" name="Group 130"/>
            <p:cNvGrpSpPr>
              <a:grpSpLocks/>
            </p:cNvGrpSpPr>
            <p:nvPr/>
          </p:nvGrpSpPr>
          <p:grpSpPr bwMode="auto">
            <a:xfrm>
              <a:off x="3408" y="1518"/>
              <a:ext cx="768" cy="231"/>
              <a:chOff x="1056" y="1593"/>
              <a:chExt cx="768" cy="231"/>
            </a:xfrm>
          </p:grpSpPr>
          <p:sp>
            <p:nvSpPr>
              <p:cNvPr id="34950" name="Text Box 131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</a:t>
                </a:r>
              </a:p>
            </p:txBody>
          </p:sp>
          <p:sp>
            <p:nvSpPr>
              <p:cNvPr id="34951" name="Text Box 132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H’’</a:t>
                </a:r>
              </a:p>
            </p:txBody>
          </p:sp>
        </p:grpSp>
      </p:grpSp>
      <p:sp>
        <p:nvSpPr>
          <p:cNvPr id="34931" name="Rectangle 133"/>
          <p:cNvSpPr>
            <a:spLocks noChangeArrowheads="1"/>
          </p:cNvSpPr>
          <p:nvPr/>
        </p:nvSpPr>
        <p:spPr bwMode="auto">
          <a:xfrm>
            <a:off x="8180388" y="6378575"/>
            <a:ext cx="112712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932" name="Rectangle 134"/>
          <p:cNvSpPr>
            <a:spLocks noChangeArrowheads="1"/>
          </p:cNvSpPr>
          <p:nvPr/>
        </p:nvSpPr>
        <p:spPr bwMode="auto">
          <a:xfrm>
            <a:off x="516572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933" name="Text Box 135"/>
          <p:cNvSpPr txBox="1">
            <a:spLocks noChangeArrowheads="1"/>
          </p:cNvSpPr>
          <p:nvPr/>
        </p:nvSpPr>
        <p:spPr bwMode="auto">
          <a:xfrm rot="21585109">
            <a:off x="5029200" y="6010276"/>
            <a:ext cx="42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34934" name="Text Box 136"/>
          <p:cNvSpPr txBox="1">
            <a:spLocks noChangeArrowheads="1"/>
          </p:cNvSpPr>
          <p:nvPr/>
        </p:nvSpPr>
        <p:spPr bwMode="auto">
          <a:xfrm rot="21585109">
            <a:off x="8015288" y="6477001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</a:t>
            </a:r>
          </a:p>
        </p:txBody>
      </p:sp>
      <p:sp>
        <p:nvSpPr>
          <p:cNvPr id="34935" name="Rectangle 137"/>
          <p:cNvSpPr>
            <a:spLocks noChangeArrowheads="1"/>
          </p:cNvSpPr>
          <p:nvPr/>
        </p:nvSpPr>
        <p:spPr bwMode="auto">
          <a:xfrm>
            <a:off x="565467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936" name="Oval 138"/>
          <p:cNvSpPr>
            <a:spLocks noChangeArrowheads="1"/>
          </p:cNvSpPr>
          <p:nvPr/>
        </p:nvSpPr>
        <p:spPr bwMode="auto">
          <a:xfrm>
            <a:off x="5362575" y="5257801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4937" name="AutoShape 139"/>
          <p:cNvCxnSpPr>
            <a:cxnSpLocks noChangeShapeType="1"/>
            <a:stCxn id="34936" idx="3"/>
            <a:endCxn id="34932" idx="0"/>
          </p:cNvCxnSpPr>
          <p:nvPr/>
        </p:nvCxnSpPr>
        <p:spPr bwMode="auto">
          <a:xfrm flipH="1">
            <a:off x="5222875" y="5440364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38" name="AutoShape 140"/>
          <p:cNvCxnSpPr>
            <a:cxnSpLocks noChangeShapeType="1"/>
            <a:stCxn id="34936" idx="5"/>
            <a:endCxn id="34935" idx="0"/>
          </p:cNvCxnSpPr>
          <p:nvPr/>
        </p:nvCxnSpPr>
        <p:spPr bwMode="auto">
          <a:xfrm>
            <a:off x="5553075" y="5440364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939" name="Rectangle 141"/>
          <p:cNvSpPr>
            <a:spLocks noChangeArrowheads="1"/>
          </p:cNvSpPr>
          <p:nvPr/>
        </p:nvSpPr>
        <p:spPr bwMode="auto">
          <a:xfrm>
            <a:off x="8691563" y="636428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4940" name="Oval 142"/>
          <p:cNvSpPr>
            <a:spLocks noChangeArrowheads="1"/>
          </p:cNvSpPr>
          <p:nvPr/>
        </p:nvSpPr>
        <p:spPr bwMode="auto">
          <a:xfrm>
            <a:off x="8320088" y="5768976"/>
            <a:ext cx="222250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4941" name="AutoShape 143"/>
          <p:cNvCxnSpPr>
            <a:cxnSpLocks noChangeShapeType="1"/>
            <a:stCxn id="34940" idx="3"/>
            <a:endCxn id="34931" idx="0"/>
          </p:cNvCxnSpPr>
          <p:nvPr/>
        </p:nvCxnSpPr>
        <p:spPr bwMode="auto">
          <a:xfrm flipH="1">
            <a:off x="8237539" y="5951539"/>
            <a:ext cx="115887" cy="427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42" name="AutoShape 144"/>
          <p:cNvCxnSpPr>
            <a:cxnSpLocks noChangeShapeType="1"/>
            <a:stCxn id="34940" idx="5"/>
            <a:endCxn id="34939" idx="0"/>
          </p:cNvCxnSpPr>
          <p:nvPr/>
        </p:nvCxnSpPr>
        <p:spPr bwMode="auto">
          <a:xfrm>
            <a:off x="8509001" y="5951538"/>
            <a:ext cx="239713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943" name="Text Box 145"/>
          <p:cNvSpPr txBox="1">
            <a:spLocks noChangeArrowheads="1"/>
          </p:cNvSpPr>
          <p:nvPr/>
        </p:nvSpPr>
        <p:spPr bwMode="auto">
          <a:xfrm rot="21585109">
            <a:off x="5518150" y="6000751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34944" name="Text Box 146"/>
          <p:cNvSpPr txBox="1">
            <a:spLocks noChangeArrowheads="1"/>
          </p:cNvSpPr>
          <p:nvPr/>
        </p:nvSpPr>
        <p:spPr bwMode="auto">
          <a:xfrm rot="21585109">
            <a:off x="8572500" y="6491288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H’’</a:t>
            </a:r>
          </a:p>
        </p:txBody>
      </p:sp>
      <p:sp>
        <p:nvSpPr>
          <p:cNvPr id="34945" name="Line 147"/>
          <p:cNvSpPr>
            <a:spLocks noChangeShapeType="1"/>
          </p:cNvSpPr>
          <p:nvPr/>
        </p:nvSpPr>
        <p:spPr bwMode="auto">
          <a:xfrm>
            <a:off x="6324600" y="2971800"/>
            <a:ext cx="4572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interval tree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8043864" y="4033838"/>
            <a:ext cx="204787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477000" y="3362326"/>
            <a:ext cx="20478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908526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8572500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9547225" y="51895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24389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5599114" y="4600576"/>
            <a:ext cx="204787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9802814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939323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8829675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7804150" y="5778500"/>
            <a:ext cx="101600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7392989" y="5778500"/>
            <a:ext cx="103187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6629400" y="5176839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58547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4829175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4419600" y="5243514"/>
            <a:ext cx="103188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>
            <a:off x="5341938" y="3530600"/>
            <a:ext cx="1128712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6675438" y="3530600"/>
            <a:ext cx="138430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7239000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264525" y="4173539"/>
            <a:ext cx="820738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9290051" y="4762501"/>
            <a:ext cx="3079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8726489" y="4762501"/>
            <a:ext cx="358775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7291389" y="4762500"/>
            <a:ext cx="307975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6726238" y="4762500"/>
            <a:ext cx="360362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944403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970121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 flipH="1">
            <a:off x="8470900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8726489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 flipH="1">
            <a:off x="7445375" y="5403850"/>
            <a:ext cx="153988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7700964" y="5403850"/>
            <a:ext cx="153987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5291139" y="4227513"/>
            <a:ext cx="3587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4778376" y="4227513"/>
            <a:ext cx="409575" cy="37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 flipH="1">
            <a:off x="5495925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Line 51"/>
          <p:cNvSpPr>
            <a:spLocks noChangeShapeType="1"/>
          </p:cNvSpPr>
          <p:nvPr/>
        </p:nvSpPr>
        <p:spPr bwMode="auto">
          <a:xfrm>
            <a:off x="5753100" y="4814889"/>
            <a:ext cx="1539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Line 52"/>
          <p:cNvSpPr>
            <a:spLocks noChangeShapeType="1"/>
          </p:cNvSpPr>
          <p:nvPr/>
        </p:nvSpPr>
        <p:spPr bwMode="auto">
          <a:xfrm>
            <a:off x="4778375" y="4814889"/>
            <a:ext cx="103188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Line 53"/>
          <p:cNvSpPr>
            <a:spLocks noChangeShapeType="1"/>
          </p:cNvSpPr>
          <p:nvPr/>
        </p:nvSpPr>
        <p:spPr bwMode="auto">
          <a:xfrm flipH="1">
            <a:off x="4470400" y="4762501"/>
            <a:ext cx="153988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Text Box 54"/>
          <p:cNvSpPr txBox="1">
            <a:spLocks noChangeArrowheads="1"/>
          </p:cNvSpPr>
          <p:nvPr/>
        </p:nvSpPr>
        <p:spPr bwMode="auto">
          <a:xfrm rot="21585109">
            <a:off x="4267200" y="539115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 rot="21585109">
            <a:off x="4710113" y="5372101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5896" name="Text Box 56"/>
          <p:cNvSpPr txBox="1">
            <a:spLocks noChangeArrowheads="1"/>
          </p:cNvSpPr>
          <p:nvPr/>
        </p:nvSpPr>
        <p:spPr bwMode="auto">
          <a:xfrm rot="21585109">
            <a:off x="6477000" y="535146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35897" name="Text Box 57"/>
          <p:cNvSpPr txBox="1">
            <a:spLocks noChangeArrowheads="1"/>
          </p:cNvSpPr>
          <p:nvPr/>
        </p:nvSpPr>
        <p:spPr bwMode="auto">
          <a:xfrm rot="21585109">
            <a:off x="9296400" y="59578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5898" name="Text Box 58"/>
          <p:cNvSpPr txBox="1">
            <a:spLocks noChangeArrowheads="1"/>
          </p:cNvSpPr>
          <p:nvPr/>
        </p:nvSpPr>
        <p:spPr bwMode="auto">
          <a:xfrm rot="21585109">
            <a:off x="7696200" y="595312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 rot="21585109">
            <a:off x="8763000" y="5953126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 rot="21585109">
            <a:off x="7315200" y="5957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 rot="21585109">
            <a:off x="9696450" y="593883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35902" name="Text Box 62"/>
          <p:cNvSpPr txBox="1">
            <a:spLocks noChangeArrowheads="1"/>
          </p:cNvSpPr>
          <p:nvPr/>
        </p:nvSpPr>
        <p:spPr bwMode="auto">
          <a:xfrm rot="21585109">
            <a:off x="5734050" y="53768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7534275" y="5176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7096125" y="45672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5181600" y="4033838"/>
            <a:ext cx="204788" cy="214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06" name="Text Box 66"/>
          <p:cNvSpPr txBox="1">
            <a:spLocks noChangeArrowheads="1"/>
          </p:cNvSpPr>
          <p:nvPr/>
        </p:nvSpPr>
        <p:spPr bwMode="auto">
          <a:xfrm>
            <a:off x="19939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5907" name="Text Box 67"/>
          <p:cNvSpPr txBox="1">
            <a:spLocks noChangeArrowheads="1"/>
          </p:cNvSpPr>
          <p:nvPr/>
        </p:nvSpPr>
        <p:spPr bwMode="auto">
          <a:xfrm>
            <a:off x="2805113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908" name="Text Box 68"/>
          <p:cNvSpPr txBox="1">
            <a:spLocks noChangeArrowheads="1"/>
          </p:cNvSpPr>
          <p:nvPr/>
        </p:nvSpPr>
        <p:spPr bwMode="auto">
          <a:xfrm>
            <a:off x="4281488" y="218122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5909" name="Text Box 69"/>
          <p:cNvSpPr txBox="1">
            <a:spLocks noChangeArrowheads="1"/>
          </p:cNvSpPr>
          <p:nvPr/>
        </p:nvSpPr>
        <p:spPr bwMode="auto">
          <a:xfrm>
            <a:off x="48768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5910" name="Text Box 70"/>
          <p:cNvSpPr txBox="1">
            <a:spLocks noChangeArrowheads="1"/>
          </p:cNvSpPr>
          <p:nvPr/>
        </p:nvSpPr>
        <p:spPr bwMode="auto">
          <a:xfrm>
            <a:off x="53340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5911" name="Text Box 71"/>
          <p:cNvSpPr txBox="1">
            <a:spLocks noChangeArrowheads="1"/>
          </p:cNvSpPr>
          <p:nvPr/>
        </p:nvSpPr>
        <p:spPr bwMode="auto">
          <a:xfrm>
            <a:off x="5943600" y="216217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35912" name="Text Box 72"/>
          <p:cNvSpPr txBox="1">
            <a:spLocks noChangeArrowheads="1"/>
          </p:cNvSpPr>
          <p:nvPr/>
        </p:nvSpPr>
        <p:spPr bwMode="auto">
          <a:xfrm>
            <a:off x="8534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5913" name="Text Box 73"/>
          <p:cNvSpPr txBox="1">
            <a:spLocks noChangeArrowheads="1"/>
          </p:cNvSpPr>
          <p:nvPr/>
        </p:nvSpPr>
        <p:spPr bwMode="auto">
          <a:xfrm>
            <a:off x="89154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5914" name="Text Box 74"/>
          <p:cNvSpPr txBox="1">
            <a:spLocks noChangeArrowheads="1"/>
          </p:cNvSpPr>
          <p:nvPr/>
        </p:nvSpPr>
        <p:spPr bwMode="auto">
          <a:xfrm>
            <a:off x="9448800" y="2147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35915" name="Line 75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16" name="Line 76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7" name="Line 77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18" name="Line 78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9" name="Line 79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20" name="Line 80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1" name="Line 81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3" name="Line 83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24" name="Line 84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5" name="Line 85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26" name="Line 86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7" name="Line 87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28" name="Line 88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9" name="Line 89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0" name="Line 90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1" name="Line 91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2" name="Line 92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3" name="Line 93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4" name="Line 94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5" name="Line 95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6" name="Line 96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7" name="Line 97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8" name="Line 9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9" name="Line 99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0" name="Line 100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1" name="Line 101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2" name="Line 102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" name="Line 103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4" name="Line 104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5" name="Line 105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6" name="Line 106"/>
          <p:cNvSpPr>
            <a:spLocks noChangeShapeType="1"/>
          </p:cNvSpPr>
          <p:nvPr/>
        </p:nvSpPr>
        <p:spPr bwMode="auto">
          <a:xfrm>
            <a:off x="8915400" y="4498975"/>
            <a:ext cx="533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7" name="Line 107"/>
          <p:cNvSpPr>
            <a:spLocks noChangeShapeType="1"/>
          </p:cNvSpPr>
          <p:nvPr/>
        </p:nvSpPr>
        <p:spPr bwMode="auto">
          <a:xfrm>
            <a:off x="6324600" y="32797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8" name="Line 108"/>
          <p:cNvSpPr>
            <a:spLocks noChangeShapeType="1"/>
          </p:cNvSpPr>
          <p:nvPr/>
        </p:nvSpPr>
        <p:spPr bwMode="auto">
          <a:xfrm>
            <a:off x="6324600" y="3127375"/>
            <a:ext cx="4572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9" name="Line 109"/>
          <p:cNvSpPr>
            <a:spLocks noChangeShapeType="1"/>
          </p:cNvSpPr>
          <p:nvPr/>
        </p:nvSpPr>
        <p:spPr bwMode="auto">
          <a:xfrm>
            <a:off x="5334000" y="4498975"/>
            <a:ext cx="5334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0" name="Line 110"/>
          <p:cNvSpPr>
            <a:spLocks noChangeShapeType="1"/>
          </p:cNvSpPr>
          <p:nvPr/>
        </p:nvSpPr>
        <p:spPr bwMode="auto">
          <a:xfrm>
            <a:off x="7848600" y="3965575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1" name="Rectangle 118"/>
          <p:cNvSpPr>
            <a:spLocks noChangeArrowheads="1"/>
          </p:cNvSpPr>
          <p:nvPr/>
        </p:nvSpPr>
        <p:spPr bwMode="auto">
          <a:xfrm>
            <a:off x="5784850" y="3621088"/>
            <a:ext cx="71438" cy="112712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52" name="Rectangle 119"/>
          <p:cNvSpPr>
            <a:spLocks noChangeArrowheads="1"/>
          </p:cNvSpPr>
          <p:nvPr/>
        </p:nvSpPr>
        <p:spPr bwMode="auto">
          <a:xfrm>
            <a:off x="5495926" y="3621088"/>
            <a:ext cx="73025" cy="11271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53" name="Line 120"/>
          <p:cNvSpPr>
            <a:spLocks noChangeShapeType="1"/>
          </p:cNvSpPr>
          <p:nvPr/>
        </p:nvSpPr>
        <p:spPr bwMode="auto">
          <a:xfrm flipH="1">
            <a:off x="5532438" y="3359150"/>
            <a:ext cx="107950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54" name="Line 121"/>
          <p:cNvSpPr>
            <a:spLocks noChangeShapeType="1"/>
          </p:cNvSpPr>
          <p:nvPr/>
        </p:nvSpPr>
        <p:spPr bwMode="auto">
          <a:xfrm>
            <a:off x="5711825" y="3359150"/>
            <a:ext cx="109538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55" name="Oval 122"/>
          <p:cNvSpPr>
            <a:spLocks noChangeArrowheads="1"/>
          </p:cNvSpPr>
          <p:nvPr/>
        </p:nvSpPr>
        <p:spPr bwMode="auto">
          <a:xfrm>
            <a:off x="5595939" y="3200401"/>
            <a:ext cx="142875" cy="1508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56" name="Line 123"/>
          <p:cNvSpPr>
            <a:spLocks noChangeShapeType="1"/>
          </p:cNvSpPr>
          <p:nvPr/>
        </p:nvSpPr>
        <p:spPr bwMode="auto">
          <a:xfrm>
            <a:off x="3733800" y="1447800"/>
            <a:ext cx="3657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957" name="Group 124"/>
          <p:cNvGrpSpPr>
            <a:grpSpLocks/>
          </p:cNvGrpSpPr>
          <p:nvPr/>
        </p:nvGrpSpPr>
        <p:grpSpPr bwMode="auto">
          <a:xfrm>
            <a:off x="3200400" y="1524001"/>
            <a:ext cx="4953000" cy="1343025"/>
            <a:chOff x="1056" y="960"/>
            <a:chExt cx="3120" cy="846"/>
          </a:xfrm>
        </p:grpSpPr>
        <p:sp>
          <p:nvSpPr>
            <p:cNvPr id="35986" name="Line 125"/>
            <p:cNvSpPr>
              <a:spLocks noChangeShapeType="1"/>
            </p:cNvSpPr>
            <p:nvPr/>
          </p:nvSpPr>
          <p:spPr bwMode="auto">
            <a:xfrm>
              <a:off x="1371" y="981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126"/>
            <p:cNvSpPr>
              <a:spLocks noChangeShapeType="1"/>
            </p:cNvSpPr>
            <p:nvPr/>
          </p:nvSpPr>
          <p:spPr bwMode="auto">
            <a:xfrm>
              <a:off x="3696" y="960"/>
              <a:ext cx="0" cy="624"/>
            </a:xfrm>
            <a:prstGeom prst="line">
              <a:avLst/>
            </a:prstGeom>
            <a:noFill/>
            <a:ln w="444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88" name="Group 127"/>
            <p:cNvGrpSpPr>
              <a:grpSpLocks/>
            </p:cNvGrpSpPr>
            <p:nvPr/>
          </p:nvGrpSpPr>
          <p:grpSpPr bwMode="auto">
            <a:xfrm>
              <a:off x="1056" y="1575"/>
              <a:ext cx="768" cy="231"/>
              <a:chOff x="1056" y="1593"/>
              <a:chExt cx="768" cy="231"/>
            </a:xfrm>
          </p:grpSpPr>
          <p:sp>
            <p:nvSpPr>
              <p:cNvPr id="35992" name="Text Box 128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</a:t>
                </a:r>
              </a:p>
            </p:txBody>
          </p:sp>
          <p:sp>
            <p:nvSpPr>
              <p:cNvPr id="35993" name="Text Box 129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C’’</a:t>
                </a:r>
              </a:p>
            </p:txBody>
          </p:sp>
        </p:grpSp>
        <p:grpSp>
          <p:nvGrpSpPr>
            <p:cNvPr id="35989" name="Group 130"/>
            <p:cNvGrpSpPr>
              <a:grpSpLocks/>
            </p:cNvGrpSpPr>
            <p:nvPr/>
          </p:nvGrpSpPr>
          <p:grpSpPr bwMode="auto">
            <a:xfrm>
              <a:off x="3408" y="1518"/>
              <a:ext cx="768" cy="231"/>
              <a:chOff x="1056" y="1593"/>
              <a:chExt cx="768" cy="231"/>
            </a:xfrm>
          </p:grpSpPr>
          <p:sp>
            <p:nvSpPr>
              <p:cNvPr id="35990" name="Text Box 131"/>
              <p:cNvSpPr txBox="1">
                <a:spLocks noChangeArrowheads="1"/>
              </p:cNvSpPr>
              <p:nvPr/>
            </p:nvSpPr>
            <p:spPr bwMode="auto">
              <a:xfrm>
                <a:off x="1056" y="1593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</a:t>
                </a:r>
              </a:p>
            </p:txBody>
          </p:sp>
          <p:sp>
            <p:nvSpPr>
              <p:cNvPr id="35991" name="Text Box 132"/>
              <p:cNvSpPr txBox="1">
                <a:spLocks noChangeArrowheads="1"/>
              </p:cNvSpPr>
              <p:nvPr/>
            </p:nvSpPr>
            <p:spPr bwMode="auto">
              <a:xfrm>
                <a:off x="1440" y="1593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H’’</a:t>
                </a:r>
              </a:p>
            </p:txBody>
          </p:sp>
        </p:grpSp>
      </p:grpSp>
      <p:sp>
        <p:nvSpPr>
          <p:cNvPr id="35958" name="Rectangle 133"/>
          <p:cNvSpPr>
            <a:spLocks noChangeArrowheads="1"/>
          </p:cNvSpPr>
          <p:nvPr/>
        </p:nvSpPr>
        <p:spPr bwMode="auto">
          <a:xfrm>
            <a:off x="8180388" y="6378575"/>
            <a:ext cx="112712" cy="160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59" name="Rectangle 134"/>
          <p:cNvSpPr>
            <a:spLocks noChangeArrowheads="1"/>
          </p:cNvSpPr>
          <p:nvPr/>
        </p:nvSpPr>
        <p:spPr bwMode="auto">
          <a:xfrm>
            <a:off x="516572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60" name="Text Box 135"/>
          <p:cNvSpPr txBox="1">
            <a:spLocks noChangeArrowheads="1"/>
          </p:cNvSpPr>
          <p:nvPr/>
        </p:nvSpPr>
        <p:spPr bwMode="auto">
          <a:xfrm rot="21585109">
            <a:off x="5029200" y="6010276"/>
            <a:ext cx="42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</a:t>
            </a:r>
          </a:p>
        </p:txBody>
      </p:sp>
      <p:sp>
        <p:nvSpPr>
          <p:cNvPr id="35961" name="Text Box 136"/>
          <p:cNvSpPr txBox="1">
            <a:spLocks noChangeArrowheads="1"/>
          </p:cNvSpPr>
          <p:nvPr/>
        </p:nvSpPr>
        <p:spPr bwMode="auto">
          <a:xfrm rot="21585109">
            <a:off x="8015288" y="6477001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</a:t>
            </a:r>
          </a:p>
        </p:txBody>
      </p:sp>
      <p:sp>
        <p:nvSpPr>
          <p:cNvPr id="35962" name="Rectangle 137"/>
          <p:cNvSpPr>
            <a:spLocks noChangeArrowheads="1"/>
          </p:cNvSpPr>
          <p:nvPr/>
        </p:nvSpPr>
        <p:spPr bwMode="auto">
          <a:xfrm>
            <a:off x="5654676" y="5881689"/>
            <a:ext cx="112713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63" name="Oval 138"/>
          <p:cNvSpPr>
            <a:spLocks noChangeArrowheads="1"/>
          </p:cNvSpPr>
          <p:nvPr/>
        </p:nvSpPr>
        <p:spPr bwMode="auto">
          <a:xfrm>
            <a:off x="5362575" y="5257801"/>
            <a:ext cx="223838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5964" name="AutoShape 139"/>
          <p:cNvCxnSpPr>
            <a:cxnSpLocks noChangeShapeType="1"/>
            <a:stCxn id="35963" idx="3"/>
            <a:endCxn id="35959" idx="0"/>
          </p:cNvCxnSpPr>
          <p:nvPr/>
        </p:nvCxnSpPr>
        <p:spPr bwMode="auto">
          <a:xfrm flipH="1">
            <a:off x="5222875" y="5440364"/>
            <a:ext cx="173038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65" name="AutoShape 140"/>
          <p:cNvCxnSpPr>
            <a:cxnSpLocks noChangeShapeType="1"/>
            <a:stCxn id="35963" idx="5"/>
            <a:endCxn id="35962" idx="0"/>
          </p:cNvCxnSpPr>
          <p:nvPr/>
        </p:nvCxnSpPr>
        <p:spPr bwMode="auto">
          <a:xfrm>
            <a:off x="5553075" y="5440364"/>
            <a:ext cx="158750" cy="441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66" name="Rectangle 141"/>
          <p:cNvSpPr>
            <a:spLocks noChangeArrowheads="1"/>
          </p:cNvSpPr>
          <p:nvPr/>
        </p:nvSpPr>
        <p:spPr bwMode="auto">
          <a:xfrm>
            <a:off x="8691563" y="6364289"/>
            <a:ext cx="112712" cy="16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67" name="Oval 142"/>
          <p:cNvSpPr>
            <a:spLocks noChangeArrowheads="1"/>
          </p:cNvSpPr>
          <p:nvPr/>
        </p:nvSpPr>
        <p:spPr bwMode="auto">
          <a:xfrm>
            <a:off x="8320088" y="5768976"/>
            <a:ext cx="222250" cy="214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35968" name="AutoShape 143"/>
          <p:cNvCxnSpPr>
            <a:cxnSpLocks noChangeShapeType="1"/>
            <a:stCxn id="35967" idx="3"/>
            <a:endCxn id="35958" idx="0"/>
          </p:cNvCxnSpPr>
          <p:nvPr/>
        </p:nvCxnSpPr>
        <p:spPr bwMode="auto">
          <a:xfrm flipH="1">
            <a:off x="8237539" y="5951539"/>
            <a:ext cx="115887" cy="427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69" name="AutoShape 144"/>
          <p:cNvCxnSpPr>
            <a:cxnSpLocks noChangeShapeType="1"/>
            <a:stCxn id="35967" idx="5"/>
            <a:endCxn id="35966" idx="0"/>
          </p:cNvCxnSpPr>
          <p:nvPr/>
        </p:nvCxnSpPr>
        <p:spPr bwMode="auto">
          <a:xfrm>
            <a:off x="8509001" y="5951538"/>
            <a:ext cx="239713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70" name="Text Box 145"/>
          <p:cNvSpPr txBox="1">
            <a:spLocks noChangeArrowheads="1"/>
          </p:cNvSpPr>
          <p:nvPr/>
        </p:nvSpPr>
        <p:spPr bwMode="auto">
          <a:xfrm rot="21585109">
            <a:off x="5518150" y="6000751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C’’</a:t>
            </a:r>
          </a:p>
        </p:txBody>
      </p:sp>
      <p:sp>
        <p:nvSpPr>
          <p:cNvPr id="35971" name="Text Box 146"/>
          <p:cNvSpPr txBox="1">
            <a:spLocks noChangeArrowheads="1"/>
          </p:cNvSpPr>
          <p:nvPr/>
        </p:nvSpPr>
        <p:spPr bwMode="auto">
          <a:xfrm rot="21585109">
            <a:off x="8572500" y="6491288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Times New Roman" panose="02020603050405020304" pitchFamily="18" charset="0"/>
              </a:rPr>
              <a:t>H’’</a:t>
            </a:r>
          </a:p>
        </p:txBody>
      </p:sp>
      <p:sp>
        <p:nvSpPr>
          <p:cNvPr id="35972" name="Line 147"/>
          <p:cNvSpPr>
            <a:spLocks noChangeShapeType="1"/>
          </p:cNvSpPr>
          <p:nvPr/>
        </p:nvSpPr>
        <p:spPr bwMode="auto">
          <a:xfrm>
            <a:off x="6324600" y="2971800"/>
            <a:ext cx="4572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73" name="Rectangle 149"/>
          <p:cNvSpPr>
            <a:spLocks noChangeArrowheads="1"/>
          </p:cNvSpPr>
          <p:nvPr/>
        </p:nvSpPr>
        <p:spPr bwMode="auto">
          <a:xfrm>
            <a:off x="5948364" y="3203576"/>
            <a:ext cx="71437" cy="112713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74" name="Line 151"/>
          <p:cNvSpPr>
            <a:spLocks noChangeShapeType="1"/>
          </p:cNvSpPr>
          <p:nvPr/>
        </p:nvSpPr>
        <p:spPr bwMode="auto">
          <a:xfrm flipH="1">
            <a:off x="5695950" y="2941639"/>
            <a:ext cx="107950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75" name="Line 152"/>
          <p:cNvSpPr>
            <a:spLocks noChangeShapeType="1"/>
          </p:cNvSpPr>
          <p:nvPr/>
        </p:nvSpPr>
        <p:spPr bwMode="auto">
          <a:xfrm>
            <a:off x="5875339" y="2941639"/>
            <a:ext cx="109537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76" name="Oval 153"/>
          <p:cNvSpPr>
            <a:spLocks noChangeArrowheads="1"/>
          </p:cNvSpPr>
          <p:nvPr/>
        </p:nvSpPr>
        <p:spPr bwMode="auto">
          <a:xfrm>
            <a:off x="5759451" y="2782888"/>
            <a:ext cx="142875" cy="1508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77" name="Rectangle 154"/>
          <p:cNvSpPr>
            <a:spLocks noChangeArrowheads="1"/>
          </p:cNvSpPr>
          <p:nvPr/>
        </p:nvSpPr>
        <p:spPr bwMode="auto">
          <a:xfrm>
            <a:off x="7232650" y="3621088"/>
            <a:ext cx="71438" cy="112712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78" name="Rectangle 155"/>
          <p:cNvSpPr>
            <a:spLocks noChangeArrowheads="1"/>
          </p:cNvSpPr>
          <p:nvPr/>
        </p:nvSpPr>
        <p:spPr bwMode="auto">
          <a:xfrm>
            <a:off x="6943726" y="3621088"/>
            <a:ext cx="73025" cy="11271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79" name="Line 156"/>
          <p:cNvSpPr>
            <a:spLocks noChangeShapeType="1"/>
          </p:cNvSpPr>
          <p:nvPr/>
        </p:nvSpPr>
        <p:spPr bwMode="auto">
          <a:xfrm flipH="1">
            <a:off x="6980238" y="3359150"/>
            <a:ext cx="107950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80" name="Line 157"/>
          <p:cNvSpPr>
            <a:spLocks noChangeShapeType="1"/>
          </p:cNvSpPr>
          <p:nvPr/>
        </p:nvSpPr>
        <p:spPr bwMode="auto">
          <a:xfrm>
            <a:off x="7159625" y="3359150"/>
            <a:ext cx="109538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81" name="Oval 158"/>
          <p:cNvSpPr>
            <a:spLocks noChangeArrowheads="1"/>
          </p:cNvSpPr>
          <p:nvPr/>
        </p:nvSpPr>
        <p:spPr bwMode="auto">
          <a:xfrm>
            <a:off x="7043739" y="3200401"/>
            <a:ext cx="142875" cy="1508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82" name="Rectangle 159"/>
          <p:cNvSpPr>
            <a:spLocks noChangeArrowheads="1"/>
          </p:cNvSpPr>
          <p:nvPr/>
        </p:nvSpPr>
        <p:spPr bwMode="auto">
          <a:xfrm>
            <a:off x="7396164" y="3203576"/>
            <a:ext cx="71437" cy="112713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5983" name="Line 160"/>
          <p:cNvSpPr>
            <a:spLocks noChangeShapeType="1"/>
          </p:cNvSpPr>
          <p:nvPr/>
        </p:nvSpPr>
        <p:spPr bwMode="auto">
          <a:xfrm flipH="1">
            <a:off x="7143750" y="2941639"/>
            <a:ext cx="107950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84" name="Line 161"/>
          <p:cNvSpPr>
            <a:spLocks noChangeShapeType="1"/>
          </p:cNvSpPr>
          <p:nvPr/>
        </p:nvSpPr>
        <p:spPr bwMode="auto">
          <a:xfrm>
            <a:off x="7323139" y="2941639"/>
            <a:ext cx="109537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85" name="Oval 162"/>
          <p:cNvSpPr>
            <a:spLocks noChangeArrowheads="1"/>
          </p:cNvSpPr>
          <p:nvPr/>
        </p:nvSpPr>
        <p:spPr bwMode="auto">
          <a:xfrm>
            <a:off x="7207251" y="2782888"/>
            <a:ext cx="142875" cy="1508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6388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2057400" y="16002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about rebalancing  ? 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Rotations….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3810000" y="26812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869" name="AutoShape 5"/>
          <p:cNvSpPr>
            <a:spLocks noChangeArrowheads="1"/>
          </p:cNvSpPr>
          <p:nvPr/>
        </p:nvSpPr>
        <p:spPr bwMode="auto">
          <a:xfrm>
            <a:off x="3200400" y="35956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4495800" y="37480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3962400" y="46624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4953000" y="4662488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36873" name="AutoShape 9"/>
          <p:cNvCxnSpPr>
            <a:cxnSpLocks noChangeShapeType="1"/>
            <a:stCxn id="36868" idx="5"/>
            <a:endCxn id="36870" idx="0"/>
          </p:cNvCxnSpPr>
          <p:nvPr/>
        </p:nvCxnSpPr>
        <p:spPr bwMode="auto">
          <a:xfrm>
            <a:off x="4070350" y="2941638"/>
            <a:ext cx="5778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AutoShape 10"/>
          <p:cNvCxnSpPr>
            <a:cxnSpLocks noChangeShapeType="1"/>
            <a:stCxn id="36868" idx="3"/>
            <a:endCxn id="36869" idx="0"/>
          </p:cNvCxnSpPr>
          <p:nvPr/>
        </p:nvCxnSpPr>
        <p:spPr bwMode="auto">
          <a:xfrm flipH="1">
            <a:off x="3390900" y="2941638"/>
            <a:ext cx="4635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AutoShape 11"/>
          <p:cNvCxnSpPr>
            <a:cxnSpLocks noChangeShapeType="1"/>
            <a:stCxn id="36870" idx="3"/>
            <a:endCxn id="36871" idx="0"/>
          </p:cNvCxnSpPr>
          <p:nvPr/>
        </p:nvCxnSpPr>
        <p:spPr bwMode="auto">
          <a:xfrm flipH="1">
            <a:off x="4152900" y="40084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AutoShape 12"/>
          <p:cNvCxnSpPr>
            <a:cxnSpLocks noChangeShapeType="1"/>
            <a:stCxn id="36870" idx="5"/>
            <a:endCxn id="36872" idx="0"/>
          </p:cNvCxnSpPr>
          <p:nvPr/>
        </p:nvCxnSpPr>
        <p:spPr bwMode="auto">
          <a:xfrm>
            <a:off x="4756150" y="4008438"/>
            <a:ext cx="3873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7848600" y="2667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879" name="AutoShape 15"/>
          <p:cNvSpPr>
            <a:spLocks noChangeArrowheads="1"/>
          </p:cNvSpPr>
          <p:nvPr/>
        </p:nvSpPr>
        <p:spPr bwMode="auto">
          <a:xfrm>
            <a:off x="7848600" y="47244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880" name="AutoShape 16"/>
          <p:cNvSpPr>
            <a:spLocks noChangeArrowheads="1"/>
          </p:cNvSpPr>
          <p:nvPr/>
        </p:nvSpPr>
        <p:spPr bwMode="auto">
          <a:xfrm>
            <a:off x="8610600" y="37338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6881" name="AutoShape 17"/>
          <p:cNvSpPr>
            <a:spLocks noChangeArrowheads="1"/>
          </p:cNvSpPr>
          <p:nvPr/>
        </p:nvSpPr>
        <p:spPr bwMode="auto">
          <a:xfrm>
            <a:off x="6934200" y="4724400"/>
            <a:ext cx="381000" cy="6858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6882" name="AutoShape 18"/>
          <p:cNvCxnSpPr>
            <a:cxnSpLocks noChangeShapeType="1"/>
            <a:stCxn id="36878" idx="5"/>
            <a:endCxn id="36879" idx="0"/>
          </p:cNvCxnSpPr>
          <p:nvPr/>
        </p:nvCxnSpPr>
        <p:spPr bwMode="auto">
          <a:xfrm>
            <a:off x="7727950" y="3994150"/>
            <a:ext cx="31115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3" name="AutoShape 19"/>
          <p:cNvCxnSpPr>
            <a:cxnSpLocks noChangeShapeType="1"/>
            <a:stCxn id="36878" idx="3"/>
            <a:endCxn id="36881" idx="0"/>
          </p:cNvCxnSpPr>
          <p:nvPr/>
        </p:nvCxnSpPr>
        <p:spPr bwMode="auto">
          <a:xfrm flipH="1">
            <a:off x="7124700" y="3994150"/>
            <a:ext cx="38735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4" name="AutoShape 20"/>
          <p:cNvCxnSpPr>
            <a:cxnSpLocks noChangeShapeType="1"/>
            <a:stCxn id="36877" idx="3"/>
            <a:endCxn id="36878" idx="0"/>
          </p:cNvCxnSpPr>
          <p:nvPr/>
        </p:nvCxnSpPr>
        <p:spPr bwMode="auto">
          <a:xfrm flipH="1">
            <a:off x="7620000" y="2927350"/>
            <a:ext cx="2730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5" name="AutoShape 21"/>
          <p:cNvCxnSpPr>
            <a:cxnSpLocks noChangeShapeType="1"/>
            <a:stCxn id="36877" idx="5"/>
            <a:endCxn id="36880" idx="0"/>
          </p:cNvCxnSpPr>
          <p:nvPr/>
        </p:nvCxnSpPr>
        <p:spPr bwMode="auto">
          <a:xfrm>
            <a:off x="8108950" y="2927350"/>
            <a:ext cx="69215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5562600" y="283368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&lt;===&gt;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657600" y="2438400"/>
            <a:ext cx="457200" cy="114300"/>
            <a:chOff x="1344" y="1560"/>
            <a:chExt cx="288" cy="72"/>
          </a:xfrm>
        </p:grpSpPr>
        <p:sp>
          <p:nvSpPr>
            <p:cNvPr id="36915" name="Line 24"/>
            <p:cNvSpPr>
              <a:spLocks noChangeShapeType="1"/>
            </p:cNvSpPr>
            <p:nvPr/>
          </p:nvSpPr>
          <p:spPr bwMode="auto">
            <a:xfrm>
              <a:off x="1344" y="1560"/>
              <a:ext cx="288" cy="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6" name="Line 25"/>
            <p:cNvSpPr>
              <a:spLocks noChangeShapeType="1"/>
            </p:cNvSpPr>
            <p:nvPr/>
          </p:nvSpPr>
          <p:spPr bwMode="auto">
            <a:xfrm>
              <a:off x="1344" y="1632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235" name="Line 27"/>
          <p:cNvSpPr>
            <a:spLocks noChangeShapeType="1"/>
          </p:cNvSpPr>
          <p:nvPr/>
        </p:nvSpPr>
        <p:spPr bwMode="auto">
          <a:xfrm>
            <a:off x="7772400" y="2286000"/>
            <a:ext cx="4572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6" name="Line 28"/>
          <p:cNvSpPr>
            <a:spLocks noChangeShapeType="1"/>
          </p:cNvSpPr>
          <p:nvPr/>
        </p:nvSpPr>
        <p:spPr bwMode="auto">
          <a:xfrm>
            <a:off x="7391400" y="3657600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0" name="Oval 29"/>
          <p:cNvSpPr>
            <a:spLocks noChangeArrowheads="1"/>
          </p:cNvSpPr>
          <p:nvPr/>
        </p:nvSpPr>
        <p:spPr bwMode="auto">
          <a:xfrm>
            <a:off x="3228975" y="3490913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91" name="Oval 30"/>
          <p:cNvSpPr>
            <a:spLocks noChangeArrowheads="1"/>
          </p:cNvSpPr>
          <p:nvPr/>
        </p:nvSpPr>
        <p:spPr bwMode="auto">
          <a:xfrm>
            <a:off x="4014788" y="45243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92" name="Oval 31"/>
          <p:cNvSpPr>
            <a:spLocks noChangeArrowheads="1"/>
          </p:cNvSpPr>
          <p:nvPr/>
        </p:nvSpPr>
        <p:spPr bwMode="auto">
          <a:xfrm>
            <a:off x="5005388" y="45339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93" name="Oval 32"/>
          <p:cNvSpPr>
            <a:spLocks noChangeArrowheads="1"/>
          </p:cNvSpPr>
          <p:nvPr/>
        </p:nvSpPr>
        <p:spPr bwMode="auto">
          <a:xfrm>
            <a:off x="6962775" y="4572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94" name="Oval 33"/>
          <p:cNvSpPr>
            <a:spLocks noChangeArrowheads="1"/>
          </p:cNvSpPr>
          <p:nvPr/>
        </p:nvSpPr>
        <p:spPr bwMode="auto">
          <a:xfrm>
            <a:off x="7910513" y="46101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95" name="Oval 34"/>
          <p:cNvSpPr>
            <a:spLocks noChangeArrowheads="1"/>
          </p:cNvSpPr>
          <p:nvPr/>
        </p:nvSpPr>
        <p:spPr bwMode="auto">
          <a:xfrm>
            <a:off x="8653463" y="359568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419600" y="3581400"/>
            <a:ext cx="457200" cy="114300"/>
            <a:chOff x="1824" y="2256"/>
            <a:chExt cx="288" cy="72"/>
          </a:xfrm>
        </p:grpSpPr>
        <p:sp>
          <p:nvSpPr>
            <p:cNvPr id="36913" name="Line 36"/>
            <p:cNvSpPr>
              <a:spLocks noChangeShapeType="1"/>
            </p:cNvSpPr>
            <p:nvPr/>
          </p:nvSpPr>
          <p:spPr bwMode="auto">
            <a:xfrm>
              <a:off x="1824" y="2256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4" name="Line 37"/>
            <p:cNvSpPr>
              <a:spLocks noChangeShapeType="1"/>
            </p:cNvSpPr>
            <p:nvPr/>
          </p:nvSpPr>
          <p:spPr bwMode="auto">
            <a:xfrm>
              <a:off x="1824" y="2328"/>
              <a:ext cx="28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3962400" y="4343400"/>
            <a:ext cx="457200" cy="114300"/>
            <a:chOff x="1536" y="2736"/>
            <a:chExt cx="288" cy="72"/>
          </a:xfrm>
        </p:grpSpPr>
        <p:sp>
          <p:nvSpPr>
            <p:cNvPr id="36911" name="Line 41"/>
            <p:cNvSpPr>
              <a:spLocks noChangeShapeType="1"/>
            </p:cNvSpPr>
            <p:nvPr/>
          </p:nvSpPr>
          <p:spPr bwMode="auto">
            <a:xfrm>
              <a:off x="1536" y="2736"/>
              <a:ext cx="288" cy="0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Line 42"/>
            <p:cNvSpPr>
              <a:spLocks noChangeShapeType="1"/>
            </p:cNvSpPr>
            <p:nvPr/>
          </p:nvSpPr>
          <p:spPr bwMode="auto">
            <a:xfrm>
              <a:off x="1536" y="2808"/>
              <a:ext cx="288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3124200" y="3276600"/>
            <a:ext cx="457200" cy="114300"/>
            <a:chOff x="1008" y="2088"/>
            <a:chExt cx="288" cy="72"/>
          </a:xfrm>
        </p:grpSpPr>
        <p:sp>
          <p:nvSpPr>
            <p:cNvPr id="36909" name="Line 46"/>
            <p:cNvSpPr>
              <a:spLocks noChangeShapeType="1"/>
            </p:cNvSpPr>
            <p:nvPr/>
          </p:nvSpPr>
          <p:spPr bwMode="auto">
            <a:xfrm>
              <a:off x="1008" y="2088"/>
              <a:ext cx="288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Line 47"/>
            <p:cNvSpPr>
              <a:spLocks noChangeShapeType="1"/>
            </p:cNvSpPr>
            <p:nvPr/>
          </p:nvSpPr>
          <p:spPr bwMode="auto">
            <a:xfrm>
              <a:off x="1008" y="2160"/>
              <a:ext cx="288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1981200" y="5791201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intervals involved is proportional to the size of the subtree underneath x  </a:t>
            </a: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7848600" y="4381500"/>
            <a:ext cx="457200" cy="114300"/>
            <a:chOff x="1536" y="2736"/>
            <a:chExt cx="288" cy="72"/>
          </a:xfrm>
        </p:grpSpPr>
        <p:sp>
          <p:nvSpPr>
            <p:cNvPr id="36907" name="Line 52"/>
            <p:cNvSpPr>
              <a:spLocks noChangeShapeType="1"/>
            </p:cNvSpPr>
            <p:nvPr/>
          </p:nvSpPr>
          <p:spPr bwMode="auto">
            <a:xfrm>
              <a:off x="1536" y="2736"/>
              <a:ext cx="288" cy="0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Line 53"/>
            <p:cNvSpPr>
              <a:spLocks noChangeShapeType="1"/>
            </p:cNvSpPr>
            <p:nvPr/>
          </p:nvSpPr>
          <p:spPr bwMode="auto">
            <a:xfrm>
              <a:off x="1536" y="2808"/>
              <a:ext cx="288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6858000" y="4343400"/>
            <a:ext cx="457200" cy="114300"/>
            <a:chOff x="1008" y="2088"/>
            <a:chExt cx="288" cy="72"/>
          </a:xfrm>
        </p:grpSpPr>
        <p:sp>
          <p:nvSpPr>
            <p:cNvPr id="36905" name="Line 55"/>
            <p:cNvSpPr>
              <a:spLocks noChangeShapeType="1"/>
            </p:cNvSpPr>
            <p:nvPr/>
          </p:nvSpPr>
          <p:spPr bwMode="auto">
            <a:xfrm>
              <a:off x="1008" y="2088"/>
              <a:ext cx="288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6" name="Line 56"/>
            <p:cNvSpPr>
              <a:spLocks noChangeShapeType="1"/>
            </p:cNvSpPr>
            <p:nvPr/>
          </p:nvSpPr>
          <p:spPr bwMode="auto">
            <a:xfrm>
              <a:off x="1008" y="2160"/>
              <a:ext cx="288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7772400" y="2438400"/>
            <a:ext cx="457200" cy="114300"/>
            <a:chOff x="1824" y="2256"/>
            <a:chExt cx="288" cy="72"/>
          </a:xfrm>
        </p:grpSpPr>
        <p:sp>
          <p:nvSpPr>
            <p:cNvPr id="36903" name="Line 58"/>
            <p:cNvSpPr>
              <a:spLocks noChangeShapeType="1"/>
            </p:cNvSpPr>
            <p:nvPr/>
          </p:nvSpPr>
          <p:spPr bwMode="auto">
            <a:xfrm>
              <a:off x="1824" y="2256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4" name="Line 59"/>
            <p:cNvSpPr>
              <a:spLocks noChangeShapeType="1"/>
            </p:cNvSpPr>
            <p:nvPr/>
          </p:nvSpPr>
          <p:spPr bwMode="auto">
            <a:xfrm>
              <a:off x="1824" y="2328"/>
              <a:ext cx="28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1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5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057400" y="16002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need a BB(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tree</a:t>
            </a:r>
            <a:endParaRPr lang="el-G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interval tree (Cont)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057400" y="25146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 we get insertions and deletions in O(log n) amortized time.</a:t>
            </a:r>
          </a:p>
        </p:txBody>
      </p:sp>
    </p:spTree>
    <p:extLst>
      <p:ext uri="{BB962C8B-B14F-4D97-AF65-F5344CB8AC3E}">
        <p14:creationId xmlns:p14="http://schemas.microsoft.com/office/powerpoint/2010/main" val="4681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Two-dimensional Extension</a:t>
            </a:r>
          </a:p>
        </p:txBody>
      </p:sp>
      <p:sp>
        <p:nvSpPr>
          <p:cNvPr id="38915" name="TextBox 2"/>
          <p:cNvSpPr txBox="1">
            <a:spLocks noChangeArrowheads="1"/>
          </p:cNvSpPr>
          <p:nvPr/>
        </p:nvSpPr>
        <p:spPr bwMode="auto">
          <a:xfrm>
            <a:off x="2667000" y="2133600"/>
            <a:ext cx="434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981200" y="2133600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Consider a set of horizontal line segments in the plane. The query object is a vertical line segments.</a:t>
            </a:r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743200" y="4724400"/>
            <a:ext cx="30480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648200" y="3962400"/>
            <a:ext cx="41910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57800" y="53340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6172200" y="4419600"/>
            <a:ext cx="22098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5105400" y="34290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953000" y="62484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7239000" y="57912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rot="5400000">
            <a:off x="4991101" y="4762501"/>
            <a:ext cx="2057400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>
            <a:off x="3962400" y="51054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>
            <a:off x="3810000" y="43434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>
            <a:off x="6553200" y="4876800"/>
            <a:ext cx="16764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0058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BA60-9564-364E-8704-584B8B458CA3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42571"/>
            <a:ext cx="8208912" cy="6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rgbClr val="FF0000"/>
                </a:solidFill>
              </a:rPr>
              <a:t>Segment tree- treating the horizontal line segments as intervals on a line</a:t>
            </a: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981200" y="1130301"/>
            <a:ext cx="800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5257800" y="1866900"/>
            <a:ext cx="37338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6324600" y="1689100"/>
            <a:ext cx="28194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3200400" y="1857375"/>
            <a:ext cx="16002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4267200" y="1676400"/>
            <a:ext cx="15240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2667000" y="1571625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3200400" y="156686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4238625" y="15621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4776788" y="1557338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5257800" y="1547813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5791200" y="154305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6324600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>
            <a:off x="8424863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>
            <a:off x="896302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>
            <a:off x="9172575" y="1524000"/>
            <a:ext cx="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954" name="Group 18"/>
          <p:cNvGrpSpPr>
            <a:grpSpLocks/>
          </p:cNvGrpSpPr>
          <p:nvPr/>
        </p:nvGrpSpPr>
        <p:grpSpPr bwMode="auto">
          <a:xfrm>
            <a:off x="4343400" y="3133726"/>
            <a:ext cx="5791200" cy="2962275"/>
            <a:chOff x="1824" y="1972"/>
            <a:chExt cx="3648" cy="1866"/>
          </a:xfrm>
        </p:grpSpPr>
        <p:sp>
          <p:nvSpPr>
            <p:cNvPr id="40016" name="Oval 19"/>
            <p:cNvSpPr>
              <a:spLocks noChangeArrowheads="1"/>
            </p:cNvSpPr>
            <p:nvPr/>
          </p:nvSpPr>
          <p:spPr bwMode="auto">
            <a:xfrm>
              <a:off x="4203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17" name="Oval 20"/>
            <p:cNvSpPr>
              <a:spLocks noChangeArrowheads="1"/>
            </p:cNvSpPr>
            <p:nvPr/>
          </p:nvSpPr>
          <p:spPr bwMode="auto">
            <a:xfrm>
              <a:off x="3216" y="197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18" name="Oval 21"/>
            <p:cNvSpPr>
              <a:spLocks noChangeArrowheads="1"/>
            </p:cNvSpPr>
            <p:nvPr/>
          </p:nvSpPr>
          <p:spPr bwMode="auto">
            <a:xfrm>
              <a:off x="485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19" name="Oval 22"/>
            <p:cNvSpPr>
              <a:spLocks noChangeArrowheads="1"/>
            </p:cNvSpPr>
            <p:nvPr/>
          </p:nvSpPr>
          <p:spPr bwMode="auto">
            <a:xfrm>
              <a:off x="4536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0" name="Oval 23"/>
            <p:cNvSpPr>
              <a:spLocks noChangeArrowheads="1"/>
            </p:cNvSpPr>
            <p:nvPr/>
          </p:nvSpPr>
          <p:spPr bwMode="auto">
            <a:xfrm>
              <a:off x="5150" y="3123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1" name="Oval 24"/>
            <p:cNvSpPr>
              <a:spLocks noChangeArrowheads="1"/>
            </p:cNvSpPr>
            <p:nvPr/>
          </p:nvSpPr>
          <p:spPr bwMode="auto">
            <a:xfrm>
              <a:off x="2049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2" name="Oval 25"/>
            <p:cNvSpPr>
              <a:spLocks noChangeArrowheads="1"/>
            </p:cNvSpPr>
            <p:nvPr/>
          </p:nvSpPr>
          <p:spPr bwMode="auto">
            <a:xfrm>
              <a:off x="2663" y="2752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3" name="Rectangle 26"/>
            <p:cNvSpPr>
              <a:spLocks noChangeArrowheads="1"/>
            </p:cNvSpPr>
            <p:nvPr/>
          </p:nvSpPr>
          <p:spPr bwMode="auto">
            <a:xfrm>
              <a:off x="5311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4" name="Rectangle 27"/>
            <p:cNvSpPr>
              <a:spLocks noChangeArrowheads="1"/>
            </p:cNvSpPr>
            <p:nvPr/>
          </p:nvSpPr>
          <p:spPr bwMode="auto">
            <a:xfrm>
              <a:off x="505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5" name="Rectangle 28"/>
            <p:cNvSpPr>
              <a:spLocks noChangeArrowheads="1"/>
            </p:cNvSpPr>
            <p:nvPr/>
          </p:nvSpPr>
          <p:spPr bwMode="auto">
            <a:xfrm>
              <a:off x="4698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6" name="Rectangle 29"/>
            <p:cNvSpPr>
              <a:spLocks noChangeArrowheads="1"/>
            </p:cNvSpPr>
            <p:nvPr/>
          </p:nvSpPr>
          <p:spPr bwMode="auto">
            <a:xfrm>
              <a:off x="4439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7" name="Rectangle 30"/>
            <p:cNvSpPr>
              <a:spLocks noChangeArrowheads="1"/>
            </p:cNvSpPr>
            <p:nvPr/>
          </p:nvSpPr>
          <p:spPr bwMode="auto">
            <a:xfrm>
              <a:off x="4052" y="3494"/>
              <a:ext cx="64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8" name="Rectangle 31"/>
            <p:cNvSpPr>
              <a:spLocks noChangeArrowheads="1"/>
            </p:cNvSpPr>
            <p:nvPr/>
          </p:nvSpPr>
          <p:spPr bwMode="auto">
            <a:xfrm>
              <a:off x="3793" y="3494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29" name="Rectangle 32"/>
            <p:cNvSpPr>
              <a:spLocks noChangeArrowheads="1"/>
            </p:cNvSpPr>
            <p:nvPr/>
          </p:nvSpPr>
          <p:spPr bwMode="auto">
            <a:xfrm>
              <a:off x="3312" y="3115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30" name="Rectangle 33"/>
            <p:cNvSpPr>
              <a:spLocks noChangeArrowheads="1"/>
            </p:cNvSpPr>
            <p:nvPr/>
          </p:nvSpPr>
          <p:spPr bwMode="auto">
            <a:xfrm>
              <a:off x="2824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31" name="Rectangle 34"/>
            <p:cNvSpPr>
              <a:spLocks noChangeArrowheads="1"/>
            </p:cNvSpPr>
            <p:nvPr/>
          </p:nvSpPr>
          <p:spPr bwMode="auto">
            <a:xfrm>
              <a:off x="2566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32" name="Rectangle 35"/>
            <p:cNvSpPr>
              <a:spLocks noChangeArrowheads="1"/>
            </p:cNvSpPr>
            <p:nvPr/>
          </p:nvSpPr>
          <p:spPr bwMode="auto">
            <a:xfrm>
              <a:off x="2178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33" name="Rectangle 36"/>
            <p:cNvSpPr>
              <a:spLocks noChangeArrowheads="1"/>
            </p:cNvSpPr>
            <p:nvPr/>
          </p:nvSpPr>
          <p:spPr bwMode="auto">
            <a:xfrm>
              <a:off x="1920" y="3157"/>
              <a:ext cx="65" cy="1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34" name="Line 37"/>
            <p:cNvSpPr>
              <a:spLocks noChangeShapeType="1"/>
            </p:cNvSpPr>
            <p:nvPr/>
          </p:nvSpPr>
          <p:spPr bwMode="auto">
            <a:xfrm flipH="1">
              <a:off x="2501" y="2078"/>
              <a:ext cx="711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5" name="Line 38"/>
            <p:cNvSpPr>
              <a:spLocks noChangeShapeType="1"/>
            </p:cNvSpPr>
            <p:nvPr/>
          </p:nvSpPr>
          <p:spPr bwMode="auto">
            <a:xfrm>
              <a:off x="3341" y="2078"/>
              <a:ext cx="872" cy="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6" name="Line 39"/>
            <p:cNvSpPr>
              <a:spLocks noChangeShapeType="1"/>
            </p:cNvSpPr>
            <p:nvPr/>
          </p:nvSpPr>
          <p:spPr bwMode="auto">
            <a:xfrm flipH="1">
              <a:off x="3696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7" name="Line 40"/>
            <p:cNvSpPr>
              <a:spLocks noChangeShapeType="1"/>
            </p:cNvSpPr>
            <p:nvPr/>
          </p:nvSpPr>
          <p:spPr bwMode="auto">
            <a:xfrm>
              <a:off x="4342" y="2483"/>
              <a:ext cx="51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41"/>
            <p:cNvSpPr>
              <a:spLocks noChangeShapeType="1"/>
            </p:cNvSpPr>
            <p:nvPr/>
          </p:nvSpPr>
          <p:spPr bwMode="auto">
            <a:xfrm>
              <a:off x="4988" y="2854"/>
              <a:ext cx="19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9" name="Line 42"/>
            <p:cNvSpPr>
              <a:spLocks noChangeShapeType="1"/>
            </p:cNvSpPr>
            <p:nvPr/>
          </p:nvSpPr>
          <p:spPr bwMode="auto">
            <a:xfrm flipH="1">
              <a:off x="4633" y="2854"/>
              <a:ext cx="22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0" name="Line 43"/>
            <p:cNvSpPr>
              <a:spLocks noChangeShapeType="1"/>
            </p:cNvSpPr>
            <p:nvPr/>
          </p:nvSpPr>
          <p:spPr bwMode="auto">
            <a:xfrm>
              <a:off x="3729" y="2854"/>
              <a:ext cx="19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1" name="Line 44"/>
            <p:cNvSpPr>
              <a:spLocks noChangeShapeType="1"/>
            </p:cNvSpPr>
            <p:nvPr/>
          </p:nvSpPr>
          <p:spPr bwMode="auto">
            <a:xfrm flipH="1">
              <a:off x="3373" y="2854"/>
              <a:ext cx="227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2" name="Line 45"/>
            <p:cNvSpPr>
              <a:spLocks noChangeShapeType="1"/>
            </p:cNvSpPr>
            <p:nvPr/>
          </p:nvSpPr>
          <p:spPr bwMode="auto">
            <a:xfrm flipH="1">
              <a:off x="5085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3" name="Line 46"/>
            <p:cNvSpPr>
              <a:spLocks noChangeShapeType="1"/>
            </p:cNvSpPr>
            <p:nvPr/>
          </p:nvSpPr>
          <p:spPr bwMode="auto">
            <a:xfrm>
              <a:off x="524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4" name="Line 47"/>
            <p:cNvSpPr>
              <a:spLocks noChangeShapeType="1"/>
            </p:cNvSpPr>
            <p:nvPr/>
          </p:nvSpPr>
          <p:spPr bwMode="auto">
            <a:xfrm flipH="1">
              <a:off x="4472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5" name="Line 48"/>
            <p:cNvSpPr>
              <a:spLocks noChangeShapeType="1"/>
            </p:cNvSpPr>
            <p:nvPr/>
          </p:nvSpPr>
          <p:spPr bwMode="auto">
            <a:xfrm>
              <a:off x="4633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6" name="Line 49"/>
            <p:cNvSpPr>
              <a:spLocks noChangeShapeType="1"/>
            </p:cNvSpPr>
            <p:nvPr/>
          </p:nvSpPr>
          <p:spPr bwMode="auto">
            <a:xfrm flipH="1">
              <a:off x="3826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7" name="Line 50"/>
            <p:cNvSpPr>
              <a:spLocks noChangeShapeType="1"/>
            </p:cNvSpPr>
            <p:nvPr/>
          </p:nvSpPr>
          <p:spPr bwMode="auto">
            <a:xfrm>
              <a:off x="3987" y="3258"/>
              <a:ext cx="97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8" name="Line 51"/>
            <p:cNvSpPr>
              <a:spLocks noChangeShapeType="1"/>
            </p:cNvSpPr>
            <p:nvPr/>
          </p:nvSpPr>
          <p:spPr bwMode="auto">
            <a:xfrm>
              <a:off x="2469" y="2517"/>
              <a:ext cx="226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49" name="Line 52"/>
            <p:cNvSpPr>
              <a:spLocks noChangeShapeType="1"/>
            </p:cNvSpPr>
            <p:nvPr/>
          </p:nvSpPr>
          <p:spPr bwMode="auto">
            <a:xfrm flipH="1">
              <a:off x="2146" y="2517"/>
              <a:ext cx="258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50" name="Line 53"/>
            <p:cNvSpPr>
              <a:spLocks noChangeShapeType="1"/>
            </p:cNvSpPr>
            <p:nvPr/>
          </p:nvSpPr>
          <p:spPr bwMode="auto">
            <a:xfrm flipH="1">
              <a:off x="2598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51" name="Line 54"/>
            <p:cNvSpPr>
              <a:spLocks noChangeShapeType="1"/>
            </p:cNvSpPr>
            <p:nvPr/>
          </p:nvSpPr>
          <p:spPr bwMode="auto">
            <a:xfrm>
              <a:off x="2760" y="2887"/>
              <a:ext cx="97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52" name="Line 55"/>
            <p:cNvSpPr>
              <a:spLocks noChangeShapeType="1"/>
            </p:cNvSpPr>
            <p:nvPr/>
          </p:nvSpPr>
          <p:spPr bwMode="auto">
            <a:xfrm>
              <a:off x="2146" y="2887"/>
              <a:ext cx="65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53" name="Line 56"/>
            <p:cNvSpPr>
              <a:spLocks noChangeShapeType="1"/>
            </p:cNvSpPr>
            <p:nvPr/>
          </p:nvSpPr>
          <p:spPr bwMode="auto">
            <a:xfrm flipH="1">
              <a:off x="1952" y="2854"/>
              <a:ext cx="9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54" name="Text Box 57"/>
            <p:cNvSpPr txBox="1">
              <a:spLocks noChangeArrowheads="1"/>
            </p:cNvSpPr>
            <p:nvPr/>
          </p:nvSpPr>
          <p:spPr bwMode="auto">
            <a:xfrm rot="-14891">
              <a:off x="1824" y="325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0055" name="Text Box 58"/>
            <p:cNvSpPr txBox="1">
              <a:spLocks noChangeArrowheads="1"/>
            </p:cNvSpPr>
            <p:nvPr/>
          </p:nvSpPr>
          <p:spPr bwMode="auto">
            <a:xfrm rot="-14891">
              <a:off x="2103" y="323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0056" name="Text Box 59"/>
            <p:cNvSpPr txBox="1">
              <a:spLocks noChangeArrowheads="1"/>
            </p:cNvSpPr>
            <p:nvPr/>
          </p:nvSpPr>
          <p:spPr bwMode="auto">
            <a:xfrm rot="-14891">
              <a:off x="2487" y="323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0057" name="Text Box 60"/>
            <p:cNvSpPr txBox="1">
              <a:spLocks noChangeArrowheads="1"/>
            </p:cNvSpPr>
            <p:nvPr/>
          </p:nvSpPr>
          <p:spPr bwMode="auto">
            <a:xfrm rot="-14891">
              <a:off x="3216" y="322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0058" name="Text Box 61"/>
            <p:cNvSpPr txBox="1">
              <a:spLocks noChangeArrowheads="1"/>
            </p:cNvSpPr>
            <p:nvPr/>
          </p:nvSpPr>
          <p:spPr bwMode="auto">
            <a:xfrm rot="-14891">
              <a:off x="4992" y="360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0059" name="Text Box 62"/>
            <p:cNvSpPr txBox="1">
              <a:spLocks noChangeArrowheads="1"/>
            </p:cNvSpPr>
            <p:nvPr/>
          </p:nvSpPr>
          <p:spPr bwMode="auto">
            <a:xfrm rot="-14891">
              <a:off x="3984" y="3604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40060" name="Text Box 63"/>
            <p:cNvSpPr txBox="1">
              <a:spLocks noChangeArrowheads="1"/>
            </p:cNvSpPr>
            <p:nvPr/>
          </p:nvSpPr>
          <p:spPr bwMode="auto">
            <a:xfrm rot="-14891">
              <a:off x="4656" y="3604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0061" name="Text Box 64"/>
            <p:cNvSpPr txBox="1">
              <a:spLocks noChangeArrowheads="1"/>
            </p:cNvSpPr>
            <p:nvPr/>
          </p:nvSpPr>
          <p:spPr bwMode="auto">
            <a:xfrm rot="-14891">
              <a:off x="3744" y="3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0062" name="Text Box 65"/>
            <p:cNvSpPr txBox="1">
              <a:spLocks noChangeArrowheads="1"/>
            </p:cNvSpPr>
            <p:nvPr/>
          </p:nvSpPr>
          <p:spPr bwMode="auto">
            <a:xfrm rot="-14891">
              <a:off x="5244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0063" name="Text Box 66"/>
            <p:cNvSpPr txBox="1">
              <a:spLocks noChangeArrowheads="1"/>
            </p:cNvSpPr>
            <p:nvPr/>
          </p:nvSpPr>
          <p:spPr bwMode="auto">
            <a:xfrm rot="-14891">
              <a:off x="4380" y="359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0064" name="Text Box 67"/>
            <p:cNvSpPr txBox="1">
              <a:spLocks noChangeArrowheads="1"/>
            </p:cNvSpPr>
            <p:nvPr/>
          </p:nvSpPr>
          <p:spPr bwMode="auto">
            <a:xfrm rot="-14891">
              <a:off x="2748" y="3241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0065" name="Oval 68"/>
            <p:cNvSpPr>
              <a:spLocks noChangeArrowheads="1"/>
            </p:cNvSpPr>
            <p:nvPr/>
          </p:nvSpPr>
          <p:spPr bwMode="auto">
            <a:xfrm>
              <a:off x="3882" y="311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66" name="Oval 69"/>
            <p:cNvSpPr>
              <a:spLocks noChangeArrowheads="1"/>
            </p:cNvSpPr>
            <p:nvPr/>
          </p:nvSpPr>
          <p:spPr bwMode="auto">
            <a:xfrm>
              <a:off x="3606" y="2731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0067" name="Oval 70"/>
            <p:cNvSpPr>
              <a:spLocks noChangeArrowheads="1"/>
            </p:cNvSpPr>
            <p:nvPr/>
          </p:nvSpPr>
          <p:spPr bwMode="auto">
            <a:xfrm>
              <a:off x="2400" y="2395"/>
              <a:ext cx="129" cy="1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39955" name="Text Box 71"/>
          <p:cNvSpPr txBox="1">
            <a:spLocks noChangeArrowheads="1"/>
          </p:cNvSpPr>
          <p:nvPr/>
        </p:nvSpPr>
        <p:spPr bwMode="auto">
          <a:xfrm>
            <a:off x="5791200" y="2178050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9956" name="Group 72"/>
          <p:cNvGrpSpPr>
            <a:grpSpLocks/>
          </p:cNvGrpSpPr>
          <p:nvPr/>
        </p:nvGrpSpPr>
        <p:grpSpPr bwMode="auto">
          <a:xfrm>
            <a:off x="1993900" y="2286001"/>
            <a:ext cx="7835900" cy="404813"/>
            <a:chOff x="296" y="1440"/>
            <a:chExt cx="4936" cy="255"/>
          </a:xfrm>
        </p:grpSpPr>
        <p:sp>
          <p:nvSpPr>
            <p:cNvPr id="40005" name="Text Box 73"/>
            <p:cNvSpPr txBox="1">
              <a:spLocks noChangeArrowheads="1"/>
            </p:cNvSpPr>
            <p:nvPr/>
          </p:nvSpPr>
          <p:spPr bwMode="auto">
            <a:xfrm>
              <a:off x="29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0006" name="Text Box 74"/>
            <p:cNvSpPr txBox="1">
              <a:spLocks noChangeArrowheads="1"/>
            </p:cNvSpPr>
            <p:nvPr/>
          </p:nvSpPr>
          <p:spPr bwMode="auto">
            <a:xfrm>
              <a:off x="776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0007" name="Text Box 75"/>
            <p:cNvSpPr txBox="1">
              <a:spLocks noChangeArrowheads="1"/>
            </p:cNvSpPr>
            <p:nvPr/>
          </p:nvSpPr>
          <p:spPr bwMode="auto">
            <a:xfrm>
              <a:off x="1304" y="146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0008" name="Text Box 76"/>
            <p:cNvSpPr txBox="1">
              <a:spLocks noChangeArrowheads="1"/>
            </p:cNvSpPr>
            <p:nvPr/>
          </p:nvSpPr>
          <p:spPr bwMode="auto">
            <a:xfrm>
              <a:off x="1737" y="1461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0009" name="Text Box 77"/>
            <p:cNvSpPr txBox="1">
              <a:spLocks noChangeArrowheads="1"/>
            </p:cNvSpPr>
            <p:nvPr/>
          </p:nvSpPr>
          <p:spPr bwMode="auto">
            <a:xfrm>
              <a:off x="21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0010" name="Text Box 78"/>
            <p:cNvSpPr txBox="1">
              <a:spLocks noChangeArrowheads="1"/>
            </p:cNvSpPr>
            <p:nvPr/>
          </p:nvSpPr>
          <p:spPr bwMode="auto">
            <a:xfrm>
              <a:off x="2400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0011" name="Text Box 79"/>
            <p:cNvSpPr txBox="1">
              <a:spLocks noChangeArrowheads="1"/>
            </p:cNvSpPr>
            <p:nvPr/>
          </p:nvSpPr>
          <p:spPr bwMode="auto">
            <a:xfrm>
              <a:off x="2784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40012" name="Text Box 80"/>
            <p:cNvSpPr txBox="1">
              <a:spLocks noChangeArrowheads="1"/>
            </p:cNvSpPr>
            <p:nvPr/>
          </p:nvSpPr>
          <p:spPr bwMode="auto">
            <a:xfrm>
              <a:off x="3312" y="144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0013" name="Text Box 81"/>
            <p:cNvSpPr txBox="1">
              <a:spLocks noChangeArrowheads="1"/>
            </p:cNvSpPr>
            <p:nvPr/>
          </p:nvSpPr>
          <p:spPr bwMode="auto">
            <a:xfrm>
              <a:off x="441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0014" name="Text Box 82"/>
            <p:cNvSpPr txBox="1">
              <a:spLocks noChangeArrowheads="1"/>
            </p:cNvSpPr>
            <p:nvPr/>
          </p:nvSpPr>
          <p:spPr bwMode="auto">
            <a:xfrm>
              <a:off x="4656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0015" name="Text Box 83"/>
            <p:cNvSpPr txBox="1">
              <a:spLocks noChangeArrowheads="1"/>
            </p:cNvSpPr>
            <p:nvPr/>
          </p:nvSpPr>
          <p:spPr bwMode="auto">
            <a:xfrm>
              <a:off x="4992" y="144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sp>
        <p:nvSpPr>
          <p:cNvPr id="39957" name="Line 84"/>
          <p:cNvSpPr>
            <a:spLocks noChangeShapeType="1"/>
          </p:cNvSpPr>
          <p:nvPr/>
        </p:nvSpPr>
        <p:spPr bwMode="auto">
          <a:xfrm>
            <a:off x="21336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58" name="Line 85"/>
          <p:cNvSpPr>
            <a:spLocks noChangeShapeType="1"/>
          </p:cNvSpPr>
          <p:nvPr/>
        </p:nvSpPr>
        <p:spPr bwMode="auto">
          <a:xfrm>
            <a:off x="26670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86"/>
          <p:cNvSpPr>
            <a:spLocks noChangeShapeType="1"/>
          </p:cNvSpPr>
          <p:nvPr/>
        </p:nvSpPr>
        <p:spPr bwMode="auto">
          <a:xfrm>
            <a:off x="2654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0" name="Line 87"/>
          <p:cNvSpPr>
            <a:spLocks noChangeShapeType="1"/>
          </p:cNvSpPr>
          <p:nvPr/>
        </p:nvSpPr>
        <p:spPr bwMode="auto">
          <a:xfrm>
            <a:off x="3187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88"/>
          <p:cNvSpPr>
            <a:spLocks noChangeShapeType="1"/>
          </p:cNvSpPr>
          <p:nvPr/>
        </p:nvSpPr>
        <p:spPr bwMode="auto">
          <a:xfrm>
            <a:off x="3175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2" name="Line 89"/>
          <p:cNvSpPr>
            <a:spLocks noChangeShapeType="1"/>
          </p:cNvSpPr>
          <p:nvPr/>
        </p:nvSpPr>
        <p:spPr bwMode="auto">
          <a:xfrm>
            <a:off x="3708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90"/>
          <p:cNvSpPr>
            <a:spLocks noChangeShapeType="1"/>
          </p:cNvSpPr>
          <p:nvPr/>
        </p:nvSpPr>
        <p:spPr bwMode="auto">
          <a:xfrm>
            <a:off x="3708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4" name="Line 91"/>
          <p:cNvSpPr>
            <a:spLocks noChangeShapeType="1"/>
          </p:cNvSpPr>
          <p:nvPr/>
        </p:nvSpPr>
        <p:spPr bwMode="auto">
          <a:xfrm>
            <a:off x="4241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5" name="Line 92"/>
          <p:cNvSpPr>
            <a:spLocks noChangeShapeType="1"/>
          </p:cNvSpPr>
          <p:nvPr/>
        </p:nvSpPr>
        <p:spPr bwMode="auto">
          <a:xfrm>
            <a:off x="4229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6" name="Line 93"/>
          <p:cNvSpPr>
            <a:spLocks noChangeShapeType="1"/>
          </p:cNvSpPr>
          <p:nvPr/>
        </p:nvSpPr>
        <p:spPr bwMode="auto">
          <a:xfrm>
            <a:off x="4762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7" name="Line 94"/>
          <p:cNvSpPr>
            <a:spLocks noChangeShapeType="1"/>
          </p:cNvSpPr>
          <p:nvPr/>
        </p:nvSpPr>
        <p:spPr bwMode="auto">
          <a:xfrm>
            <a:off x="4749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8" name="Line 95"/>
          <p:cNvSpPr>
            <a:spLocks noChangeShapeType="1"/>
          </p:cNvSpPr>
          <p:nvPr/>
        </p:nvSpPr>
        <p:spPr bwMode="auto">
          <a:xfrm>
            <a:off x="52832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9" name="Line 96"/>
          <p:cNvSpPr>
            <a:spLocks noChangeShapeType="1"/>
          </p:cNvSpPr>
          <p:nvPr/>
        </p:nvSpPr>
        <p:spPr bwMode="auto">
          <a:xfrm>
            <a:off x="52705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70" name="Line 97"/>
          <p:cNvSpPr>
            <a:spLocks noChangeShapeType="1"/>
          </p:cNvSpPr>
          <p:nvPr/>
        </p:nvSpPr>
        <p:spPr bwMode="auto">
          <a:xfrm>
            <a:off x="58039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1" name="Line 98"/>
          <p:cNvSpPr>
            <a:spLocks noChangeShapeType="1"/>
          </p:cNvSpPr>
          <p:nvPr/>
        </p:nvSpPr>
        <p:spPr bwMode="auto">
          <a:xfrm>
            <a:off x="57912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72" name="Line 99"/>
          <p:cNvSpPr>
            <a:spLocks noChangeShapeType="1"/>
          </p:cNvSpPr>
          <p:nvPr/>
        </p:nvSpPr>
        <p:spPr bwMode="auto">
          <a:xfrm>
            <a:off x="63246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3" name="Line 100"/>
          <p:cNvSpPr>
            <a:spLocks noChangeShapeType="1"/>
          </p:cNvSpPr>
          <p:nvPr/>
        </p:nvSpPr>
        <p:spPr bwMode="auto">
          <a:xfrm>
            <a:off x="63119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74" name="Line 101"/>
          <p:cNvSpPr>
            <a:spLocks noChangeShapeType="1"/>
          </p:cNvSpPr>
          <p:nvPr/>
        </p:nvSpPr>
        <p:spPr bwMode="auto">
          <a:xfrm>
            <a:off x="68453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5" name="Line 102"/>
          <p:cNvSpPr>
            <a:spLocks noChangeShapeType="1"/>
          </p:cNvSpPr>
          <p:nvPr/>
        </p:nvSpPr>
        <p:spPr bwMode="auto">
          <a:xfrm>
            <a:off x="68453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76" name="Line 103"/>
          <p:cNvSpPr>
            <a:spLocks noChangeShapeType="1"/>
          </p:cNvSpPr>
          <p:nvPr/>
        </p:nvSpPr>
        <p:spPr bwMode="auto">
          <a:xfrm>
            <a:off x="73787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7" name="Line 104"/>
          <p:cNvSpPr>
            <a:spLocks noChangeShapeType="1"/>
          </p:cNvSpPr>
          <p:nvPr/>
        </p:nvSpPr>
        <p:spPr bwMode="auto">
          <a:xfrm>
            <a:off x="73660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78" name="Line 105"/>
          <p:cNvSpPr>
            <a:spLocks noChangeShapeType="1"/>
          </p:cNvSpPr>
          <p:nvPr/>
        </p:nvSpPr>
        <p:spPr bwMode="auto">
          <a:xfrm>
            <a:off x="78994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Line 106"/>
          <p:cNvSpPr>
            <a:spLocks noChangeShapeType="1"/>
          </p:cNvSpPr>
          <p:nvPr/>
        </p:nvSpPr>
        <p:spPr bwMode="auto">
          <a:xfrm>
            <a:off x="78867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80" name="Line 107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1" name="Line 108"/>
          <p:cNvSpPr>
            <a:spLocks noChangeShapeType="1"/>
          </p:cNvSpPr>
          <p:nvPr/>
        </p:nvSpPr>
        <p:spPr bwMode="auto">
          <a:xfrm>
            <a:off x="84201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2" name="Line 109"/>
          <p:cNvSpPr>
            <a:spLocks noChangeShapeType="1"/>
          </p:cNvSpPr>
          <p:nvPr/>
        </p:nvSpPr>
        <p:spPr bwMode="auto">
          <a:xfrm>
            <a:off x="84074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83" name="Line 110"/>
          <p:cNvSpPr>
            <a:spLocks noChangeShapeType="1"/>
          </p:cNvSpPr>
          <p:nvPr/>
        </p:nvSpPr>
        <p:spPr bwMode="auto">
          <a:xfrm>
            <a:off x="89408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4" name="Line 111"/>
          <p:cNvSpPr>
            <a:spLocks noChangeShapeType="1"/>
          </p:cNvSpPr>
          <p:nvPr/>
        </p:nvSpPr>
        <p:spPr bwMode="auto">
          <a:xfrm>
            <a:off x="89281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85" name="Line 112"/>
          <p:cNvSpPr>
            <a:spLocks noChangeShapeType="1"/>
          </p:cNvSpPr>
          <p:nvPr/>
        </p:nvSpPr>
        <p:spPr bwMode="auto">
          <a:xfrm>
            <a:off x="9461500" y="2209800"/>
            <a:ext cx="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6" name="Line 113"/>
          <p:cNvSpPr>
            <a:spLocks noChangeShapeType="1"/>
          </p:cNvSpPr>
          <p:nvPr/>
        </p:nvSpPr>
        <p:spPr bwMode="auto">
          <a:xfrm>
            <a:off x="9448800" y="2209800"/>
            <a:ext cx="533400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87" name="Line 114"/>
          <p:cNvSpPr>
            <a:spLocks noChangeShapeType="1"/>
          </p:cNvSpPr>
          <p:nvPr/>
        </p:nvSpPr>
        <p:spPr bwMode="auto">
          <a:xfrm>
            <a:off x="2667000" y="1981200"/>
            <a:ext cx="579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8" name="Line 115"/>
          <p:cNvSpPr>
            <a:spLocks noChangeShapeType="1"/>
          </p:cNvSpPr>
          <p:nvPr/>
        </p:nvSpPr>
        <p:spPr bwMode="auto">
          <a:xfrm>
            <a:off x="5867400" y="49561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9" name="Line 116"/>
          <p:cNvSpPr>
            <a:spLocks noChangeShapeType="1"/>
          </p:cNvSpPr>
          <p:nvPr/>
        </p:nvSpPr>
        <p:spPr bwMode="auto">
          <a:xfrm>
            <a:off x="6629400" y="48799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0" name="Line 117"/>
          <p:cNvSpPr>
            <a:spLocks noChangeShapeType="1"/>
          </p:cNvSpPr>
          <p:nvPr/>
        </p:nvSpPr>
        <p:spPr bwMode="auto">
          <a:xfrm>
            <a:off x="7391400" y="5413375"/>
            <a:ext cx="304800" cy="0"/>
          </a:xfrm>
          <a:prstGeom prst="lin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1" name="Line 118"/>
          <p:cNvSpPr>
            <a:spLocks noChangeShapeType="1"/>
          </p:cNvSpPr>
          <p:nvPr/>
        </p:nvSpPr>
        <p:spPr bwMode="auto">
          <a:xfrm>
            <a:off x="4800600" y="48799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2" name="Line 119"/>
          <p:cNvSpPr>
            <a:spLocks noChangeShapeType="1"/>
          </p:cNvSpPr>
          <p:nvPr/>
        </p:nvSpPr>
        <p:spPr bwMode="auto">
          <a:xfrm>
            <a:off x="55626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3" name="Line 120"/>
          <p:cNvSpPr>
            <a:spLocks noChangeShapeType="1"/>
          </p:cNvSpPr>
          <p:nvPr/>
        </p:nvSpPr>
        <p:spPr bwMode="auto">
          <a:xfrm>
            <a:off x="7162800" y="4270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4" name="Line 121"/>
          <p:cNvSpPr>
            <a:spLocks noChangeShapeType="1"/>
          </p:cNvSpPr>
          <p:nvPr/>
        </p:nvSpPr>
        <p:spPr bwMode="auto">
          <a:xfrm>
            <a:off x="8458200" y="5413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5" name="Line 123"/>
          <p:cNvSpPr>
            <a:spLocks noChangeShapeType="1"/>
          </p:cNvSpPr>
          <p:nvPr/>
        </p:nvSpPr>
        <p:spPr bwMode="auto">
          <a:xfrm>
            <a:off x="5562600" y="4191000"/>
            <a:ext cx="304800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6" name="Line 124"/>
          <p:cNvSpPr>
            <a:spLocks noChangeShapeType="1"/>
          </p:cNvSpPr>
          <p:nvPr/>
        </p:nvSpPr>
        <p:spPr bwMode="auto">
          <a:xfrm>
            <a:off x="7543800" y="4876800"/>
            <a:ext cx="3810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7" name="Line 125"/>
          <p:cNvSpPr>
            <a:spLocks noChangeShapeType="1"/>
          </p:cNvSpPr>
          <p:nvPr/>
        </p:nvSpPr>
        <p:spPr bwMode="auto">
          <a:xfrm>
            <a:off x="8610600" y="4876800"/>
            <a:ext cx="3810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8" name="Line 126"/>
          <p:cNvSpPr>
            <a:spLocks noChangeShapeType="1"/>
          </p:cNvSpPr>
          <p:nvPr/>
        </p:nvSpPr>
        <p:spPr bwMode="auto">
          <a:xfrm>
            <a:off x="8610600" y="4800600"/>
            <a:ext cx="3810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9" name="Line 127"/>
          <p:cNvSpPr>
            <a:spLocks noChangeShapeType="1"/>
          </p:cNvSpPr>
          <p:nvPr/>
        </p:nvSpPr>
        <p:spPr bwMode="auto">
          <a:xfrm>
            <a:off x="9296400" y="5486400"/>
            <a:ext cx="381000" cy="0"/>
          </a:xfrm>
          <a:prstGeom prst="line">
            <a:avLst/>
          </a:prstGeom>
          <a:noFill/>
          <a:ln w="254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4" name="Line 128"/>
          <p:cNvSpPr>
            <a:spLocks noChangeShapeType="1"/>
          </p:cNvSpPr>
          <p:nvPr/>
        </p:nvSpPr>
        <p:spPr bwMode="auto">
          <a:xfrm>
            <a:off x="3962400" y="2097088"/>
            <a:ext cx="0" cy="27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5" name="Text Box 129"/>
          <p:cNvSpPr txBox="1">
            <a:spLocks noChangeArrowheads="1"/>
          </p:cNvSpPr>
          <p:nvPr/>
        </p:nvSpPr>
        <p:spPr bwMode="auto">
          <a:xfrm>
            <a:off x="3810000" y="2376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6386" name="Line 130"/>
          <p:cNvSpPr>
            <a:spLocks noChangeShapeType="1"/>
          </p:cNvSpPr>
          <p:nvPr/>
        </p:nvSpPr>
        <p:spPr bwMode="auto">
          <a:xfrm flipH="1">
            <a:off x="5410200" y="3200400"/>
            <a:ext cx="990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7" name="Line 131"/>
          <p:cNvSpPr>
            <a:spLocks noChangeShapeType="1"/>
          </p:cNvSpPr>
          <p:nvPr/>
        </p:nvSpPr>
        <p:spPr bwMode="auto">
          <a:xfrm>
            <a:off x="5334000" y="4191000"/>
            <a:ext cx="2286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388" name="Line 132"/>
          <p:cNvSpPr>
            <a:spLocks noChangeShapeType="1"/>
          </p:cNvSpPr>
          <p:nvPr/>
        </p:nvSpPr>
        <p:spPr bwMode="auto">
          <a:xfrm flipH="1">
            <a:off x="5410200" y="4648200"/>
            <a:ext cx="1524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8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At each internal node u: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 sz="2800"/>
              <a:t>We keep the intervals stored at u in sorted y-order. If the x-value of  the query interval q=q</a:t>
            </a:r>
            <a:r>
              <a:rPr lang="en-US" altLang="en-US" sz="2800" baseline="-25000"/>
              <a:t>x</a:t>
            </a:r>
            <a:r>
              <a:rPr lang="en-US" altLang="en-US" sz="2800"/>
              <a:t>× [y</a:t>
            </a:r>
            <a:r>
              <a:rPr lang="en-US" altLang="en-US" sz="2800" baseline="-25000"/>
              <a:t>1</a:t>
            </a:r>
            <a:r>
              <a:rPr lang="en-US" altLang="en-US" sz="2800"/>
              <a:t>:y</a:t>
            </a:r>
            <a:r>
              <a:rPr lang="en-US" altLang="en-US" sz="2800" baseline="-25000"/>
              <a:t>2</a:t>
            </a:r>
            <a:r>
              <a:rPr lang="en-US" altLang="en-US" sz="2800"/>
              <a:t>] is contained in Int(u), we determine the intersecting intervals at u with query q in O(log n</a:t>
            </a:r>
            <a:r>
              <a:rPr lang="en-US" altLang="en-US" sz="2800" baseline="-25000"/>
              <a:t>v</a:t>
            </a:r>
            <a:r>
              <a:rPr lang="en-US" altLang="en-US" sz="2800"/>
              <a:t>+k</a:t>
            </a:r>
            <a:r>
              <a:rPr lang="en-US" altLang="en-US" sz="2800" baseline="-25000"/>
              <a:t>v</a:t>
            </a:r>
            <a:r>
              <a:rPr lang="en-US" altLang="en-US" sz="2800"/>
              <a:t>) time where n</a:t>
            </a:r>
            <a:r>
              <a:rPr lang="en-US" altLang="en-US" sz="2800" baseline="-25000"/>
              <a:t>u</a:t>
            </a:r>
            <a:r>
              <a:rPr lang="en-US" altLang="en-US" sz="2800"/>
              <a:t>  is the number of intervals stored at u and k</a:t>
            </a:r>
            <a:r>
              <a:rPr lang="en-US" altLang="en-US" sz="2800" baseline="-25000"/>
              <a:t>u</a:t>
            </a:r>
            <a:r>
              <a:rPr lang="en-US" altLang="en-US" sz="2800"/>
              <a:t> is the number of intersecting intervals.</a:t>
            </a:r>
          </a:p>
        </p:txBody>
      </p: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 flipV="1">
            <a:off x="4876800" y="5105400"/>
            <a:ext cx="3657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flipV="1">
            <a:off x="4876800" y="5562600"/>
            <a:ext cx="3657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V="1">
            <a:off x="4876800" y="6019800"/>
            <a:ext cx="3657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flipV="1">
            <a:off x="4876800" y="6477000"/>
            <a:ext cx="3657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4876800" y="4724400"/>
            <a:ext cx="3657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>
            <a:off x="6057901" y="5600701"/>
            <a:ext cx="1295400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60252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Total query time:</a:t>
            </a:r>
          </a:p>
        </p:txBody>
      </p:sp>
      <p:grpSp>
        <p:nvGrpSpPr>
          <p:cNvPr id="41987" name="Group 9"/>
          <p:cNvGrpSpPr>
            <a:grpSpLocks/>
          </p:cNvGrpSpPr>
          <p:nvPr/>
        </p:nvGrpSpPr>
        <p:grpSpPr bwMode="auto">
          <a:xfrm>
            <a:off x="4495800" y="1752600"/>
            <a:ext cx="3657600" cy="1828800"/>
            <a:chOff x="3352800" y="4724400"/>
            <a:chExt cx="3657600" cy="1828800"/>
          </a:xfrm>
        </p:grpSpPr>
        <p:cxnSp>
          <p:nvCxnSpPr>
            <p:cNvPr id="5" name="Straight Connector 4"/>
            <p:cNvCxnSpPr>
              <a:cxnSpLocks noChangeShapeType="1"/>
            </p:cNvCxnSpPr>
            <p:nvPr/>
          </p:nvCxnSpPr>
          <p:spPr bwMode="auto">
            <a:xfrm flipV="1">
              <a:off x="3352800" y="5105400"/>
              <a:ext cx="36576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Connector 5"/>
            <p:cNvCxnSpPr>
              <a:cxnSpLocks noChangeShapeType="1"/>
            </p:cNvCxnSpPr>
            <p:nvPr/>
          </p:nvCxnSpPr>
          <p:spPr bwMode="auto">
            <a:xfrm flipV="1">
              <a:off x="3352800" y="5562600"/>
              <a:ext cx="36576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6"/>
            <p:cNvCxnSpPr>
              <a:cxnSpLocks noChangeShapeType="1"/>
            </p:cNvCxnSpPr>
            <p:nvPr/>
          </p:nvCxnSpPr>
          <p:spPr bwMode="auto">
            <a:xfrm flipV="1">
              <a:off x="3352800" y="6019800"/>
              <a:ext cx="36576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7"/>
            <p:cNvCxnSpPr>
              <a:cxnSpLocks noChangeShapeType="1"/>
            </p:cNvCxnSpPr>
            <p:nvPr/>
          </p:nvCxnSpPr>
          <p:spPr bwMode="auto">
            <a:xfrm flipV="1">
              <a:off x="3352800" y="6477000"/>
              <a:ext cx="36576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/>
            <p:cNvCxnSpPr>
              <a:cxnSpLocks noChangeShapeType="1"/>
            </p:cNvCxnSpPr>
            <p:nvPr/>
          </p:nvCxnSpPr>
          <p:spPr bwMode="auto">
            <a:xfrm flipV="1">
              <a:off x="3352800" y="4724400"/>
              <a:ext cx="36576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rot="5400000">
              <a:off x="4533901" y="5600700"/>
              <a:ext cx="1295400" cy="31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988" name="TextBox 11"/>
          <p:cNvSpPr txBox="1">
            <a:spLocks noChangeArrowheads="1"/>
          </p:cNvSpPr>
          <p:nvPr/>
        </p:nvSpPr>
        <p:spPr bwMode="auto">
          <a:xfrm>
            <a:off x="2514600" y="4724400"/>
            <a:ext cx="72024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There are O(logn) nodes. Total query time is</a:t>
            </a:r>
          </a:p>
          <a:p>
            <a:pPr eaLnBrk="1" hangingPunct="1"/>
            <a:r>
              <a:rPr lang="en-US" altLang="en-US" sz="2800"/>
              <a:t>O(log</a:t>
            </a:r>
            <a:r>
              <a:rPr lang="en-US" altLang="en-US" sz="2800" baseline="30000"/>
              <a:t>2</a:t>
            </a:r>
            <a:r>
              <a:rPr lang="en-US" altLang="en-US" sz="2800"/>
              <a:t>n+k) time.</a:t>
            </a:r>
          </a:p>
        </p:txBody>
      </p:sp>
    </p:spTree>
    <p:extLst>
      <p:ext uri="{BB962C8B-B14F-4D97-AF65-F5344CB8AC3E}">
        <p14:creationId xmlns:p14="http://schemas.microsoft.com/office/powerpoint/2010/main" val="17277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28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26" y="6294597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26" y="5129689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=""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2641599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=""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898774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=""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4114005" y="5394447"/>
            <a:ext cx="44454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ea typeface="Segoe UI" panose="020B0502040204020203" pitchFamily="34" charset="0"/>
                <a:cs typeface="Times New Roman" pitchFamily="18" charset="0"/>
              </a:rPr>
              <a:t>For queries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Email: Rahul.e10843@cumail.in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4D36D-60F8-0547-9CD4-56091D03A888}" type="slidenum">
              <a:rPr lang="en-US" altLang="en-US" smtClean="0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9592</TotalTime>
  <Words>1505</Words>
  <Application>Microsoft Office PowerPoint</Application>
  <PresentationFormat>Custom</PresentationFormat>
  <Paragraphs>623</Paragraphs>
  <Slides>93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1_Office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Randomized Algorithms </vt:lpstr>
      <vt:lpstr>In General</vt:lpstr>
      <vt:lpstr>Sorting</vt:lpstr>
      <vt:lpstr>Good Splitters</vt:lpstr>
      <vt:lpstr>Good Splitters</vt:lpstr>
      <vt:lpstr>Las Vegas vs. Monte Carlo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tree and Interval Tree</vt:lpstr>
      <vt:lpstr>The problem (1-D)</vt:lpstr>
      <vt:lpstr>Segment tree</vt:lpstr>
      <vt:lpstr>Segment tree (Cont)</vt:lpstr>
      <vt:lpstr>Segment tree (analysis)</vt:lpstr>
      <vt:lpstr>Segment tree -- query</vt:lpstr>
      <vt:lpstr>Dynamic segment trees</vt:lpstr>
      <vt:lpstr>Dynamic segment trees</vt:lpstr>
      <vt:lpstr>Dynamic segment trees</vt:lpstr>
      <vt:lpstr>Dynamic segment trees</vt:lpstr>
      <vt:lpstr>Dynamic segment trees</vt:lpstr>
      <vt:lpstr>Rotations….</vt:lpstr>
      <vt:lpstr>Dynamic segment tree (Cont)</vt:lpstr>
      <vt:lpstr>Interval tree</vt:lpstr>
      <vt:lpstr>Interval tree (Cont)</vt:lpstr>
      <vt:lpstr>PowerPoint Presentation</vt:lpstr>
      <vt:lpstr>PowerPoint Presentation</vt:lpstr>
      <vt:lpstr>PowerPoint Presentation</vt:lpstr>
      <vt:lpstr>Dynamic interval tree</vt:lpstr>
      <vt:lpstr>Dynamic interval tree</vt:lpstr>
      <vt:lpstr>Dynamic interval tree</vt:lpstr>
      <vt:lpstr>Dynamic interval tree</vt:lpstr>
      <vt:lpstr>Rotations….</vt:lpstr>
      <vt:lpstr>Dynamic interval tree (Cont)</vt:lpstr>
      <vt:lpstr>Two-dimensional Extension</vt:lpstr>
      <vt:lpstr>Segment tree- treating the horizontal line segments as intervals on a line </vt:lpstr>
      <vt:lpstr>At each internal node u:</vt:lpstr>
      <vt:lpstr>Total query time: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</cp:lastModifiedBy>
  <cp:revision>1264</cp:revision>
  <cp:lastPrinted>2001-10-14T15:01:40Z</cp:lastPrinted>
  <dcterms:created xsi:type="dcterms:W3CDTF">2000-03-09T23:15:43Z</dcterms:created>
  <dcterms:modified xsi:type="dcterms:W3CDTF">2022-11-09T09:47:47Z</dcterms:modified>
</cp:coreProperties>
</file>